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handoutMasterIdLst>
    <p:handoutMasterId r:id="rId44"/>
  </p:handoutMasterIdLst>
  <p:sldIdLst>
    <p:sldId id="258" r:id="rId2"/>
    <p:sldId id="272" r:id="rId3"/>
    <p:sldId id="275" r:id="rId4"/>
    <p:sldId id="280" r:id="rId5"/>
    <p:sldId id="276" r:id="rId6"/>
    <p:sldId id="277" r:id="rId7"/>
    <p:sldId id="278" r:id="rId8"/>
    <p:sldId id="279" r:id="rId9"/>
    <p:sldId id="273" r:id="rId10"/>
    <p:sldId id="283" r:id="rId11"/>
    <p:sldId id="284" r:id="rId12"/>
    <p:sldId id="287" r:id="rId13"/>
    <p:sldId id="285" r:id="rId14"/>
    <p:sldId id="286" r:id="rId15"/>
    <p:sldId id="289" r:id="rId16"/>
    <p:sldId id="290" r:id="rId17"/>
    <p:sldId id="288" r:id="rId18"/>
    <p:sldId id="291" r:id="rId19"/>
    <p:sldId id="294" r:id="rId20"/>
    <p:sldId id="295" r:id="rId21"/>
    <p:sldId id="263" r:id="rId22"/>
    <p:sldId id="296" r:id="rId23"/>
    <p:sldId id="270" r:id="rId24"/>
    <p:sldId id="265" r:id="rId25"/>
    <p:sldId id="266" r:id="rId26"/>
    <p:sldId id="267" r:id="rId27"/>
    <p:sldId id="264" r:id="rId28"/>
    <p:sldId id="293" r:id="rId29"/>
    <p:sldId id="298" r:id="rId30"/>
    <p:sldId id="260" r:id="rId31"/>
    <p:sldId id="297" r:id="rId32"/>
    <p:sldId id="259" r:id="rId33"/>
    <p:sldId id="299" r:id="rId34"/>
    <p:sldId id="303" r:id="rId35"/>
    <p:sldId id="301" r:id="rId36"/>
    <p:sldId id="304" r:id="rId37"/>
    <p:sldId id="305" r:id="rId38"/>
    <p:sldId id="306" r:id="rId39"/>
    <p:sldId id="307" r:id="rId40"/>
    <p:sldId id="309" r:id="rId41"/>
    <p:sldId id="308" r:id="rId4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50000"/>
  </p:normalViewPr>
  <p:slideViewPr>
    <p:cSldViewPr>
      <p:cViewPr varScale="1">
        <p:scale>
          <a:sx n="46" d="100"/>
          <a:sy n="46" d="100"/>
        </p:scale>
        <p:origin x="864" y="16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B16285-F030-4D36-B21A-81F3FBA918E1}" type="datetimeFigureOut">
              <a:rPr lang="en-US" smtClean="0"/>
              <a:pPr/>
              <a:t>1/18/17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CECB5C-358F-49FB-9AEC-F68838ADA167}" type="slidenum">
              <a:rPr lang="en-US" smtClean="0"/>
              <a:pPr/>
              <a:t>‹#›</a:t>
            </a:fld>
            <a:endParaRPr lang="en-US"/>
          </a:p>
        </p:txBody>
      </p:sp>
    </p:spTree>
    <p:extLst>
      <p:ext uri="{BB962C8B-B14F-4D97-AF65-F5344CB8AC3E}">
        <p14:creationId xmlns:p14="http://schemas.microsoft.com/office/powerpoint/2010/main" val="1976714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A4892DA-B1C1-453C-9CFB-2308097CB6A6}" type="slidenum">
              <a:rPr lang="en-US"/>
              <a:pPr/>
              <a:t>‹#›</a:t>
            </a:fld>
            <a:endParaRPr lang="en-US"/>
          </a:p>
        </p:txBody>
      </p:sp>
    </p:spTree>
    <p:extLst>
      <p:ext uri="{BB962C8B-B14F-4D97-AF65-F5344CB8AC3E}">
        <p14:creationId xmlns:p14="http://schemas.microsoft.com/office/powerpoint/2010/main" val="14885226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FAD004-3DE9-4B2C-903D-B6B089428C4B}" type="slidenum">
              <a:rPr lang="en-US"/>
              <a:pPr/>
              <a:t>1</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t>Call on people to review the answers</a:t>
            </a:r>
          </a:p>
          <a:p>
            <a:r>
              <a:rPr lang="en-US"/>
              <a:t>Now I want you to look at this picture and imagine it’s dusk….you slept there the night before with your rifle….now put your head down on your desk and close your eyes, but keep this picture in your mind.</a:t>
            </a:r>
          </a:p>
          <a:p>
            <a:r>
              <a:rPr lang="en-US"/>
              <a:t>Blow whistle</a:t>
            </a:r>
          </a:p>
          <a:p>
            <a:r>
              <a:rPr lang="en-US"/>
              <a:t>If you heard that whistle it meant one of two things….1) you were leaving the trench to advance to the next one…or…2) a regiment was leaving “it’s” trench to take yours.</a:t>
            </a:r>
          </a:p>
        </p:txBody>
      </p:sp>
    </p:spTree>
    <p:extLst>
      <p:ext uri="{BB962C8B-B14F-4D97-AF65-F5344CB8AC3E}">
        <p14:creationId xmlns:p14="http://schemas.microsoft.com/office/powerpoint/2010/main" val="28408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4A79E4-A7D1-4C18-81FD-CF67B0784850}" type="slidenum">
              <a:rPr lang="en-US"/>
              <a:pPr/>
              <a:t>21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Now I want everyone to write down at least 3 advances in technology during WWI</a:t>
            </a:r>
          </a:p>
        </p:txBody>
      </p:sp>
    </p:spTree>
    <p:extLst>
      <p:ext uri="{BB962C8B-B14F-4D97-AF65-F5344CB8AC3E}">
        <p14:creationId xmlns:p14="http://schemas.microsoft.com/office/powerpoint/2010/main" val="80330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C63258-0C19-497F-8737-95D51FB2E16B}" type="slidenum">
              <a:rPr lang="en-US"/>
              <a:pPr/>
              <a:t>23</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t>Barbed wire usually filled “No Man’s Land” or the front of a trench.</a:t>
            </a:r>
          </a:p>
          <a:p>
            <a:r>
              <a:rPr lang="en-US"/>
              <a:t>What do you think “No Man’s Land” refers to?</a:t>
            </a:r>
          </a:p>
        </p:txBody>
      </p:sp>
    </p:spTree>
    <p:extLst>
      <p:ext uri="{BB962C8B-B14F-4D97-AF65-F5344CB8AC3E}">
        <p14:creationId xmlns:p14="http://schemas.microsoft.com/office/powerpoint/2010/main" val="2074493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81943D-99EC-4529-BD31-366EAF9F04C9}" type="slidenum">
              <a:rPr lang="en-US"/>
              <a:pPr/>
              <a:t>24</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a:t>Long range explosions that usually preceded the advancement of a battalion.</a:t>
            </a:r>
          </a:p>
        </p:txBody>
      </p:sp>
    </p:spTree>
    <p:extLst>
      <p:ext uri="{BB962C8B-B14F-4D97-AF65-F5344CB8AC3E}">
        <p14:creationId xmlns:p14="http://schemas.microsoft.com/office/powerpoint/2010/main" val="1609211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EEDB17-BEEE-4B60-9A5E-4FC6F9EDDA62}" type="slidenum">
              <a:rPr lang="en-US"/>
              <a:pPr/>
              <a:t>25</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dirty="0"/>
              <a:t>Machine guns made advancing on trenches extremely difficult</a:t>
            </a:r>
          </a:p>
          <a:p>
            <a:r>
              <a:rPr lang="en-US" dirty="0"/>
              <a:t>The name of the machine gun used during WWI was the “Vickers”</a:t>
            </a:r>
          </a:p>
          <a:p>
            <a:r>
              <a:rPr lang="en-US" dirty="0"/>
              <a:t>Why do you think it had a cylinder around the barrel?</a:t>
            </a:r>
          </a:p>
          <a:p>
            <a:r>
              <a:rPr lang="en-US" dirty="0"/>
              <a:t>What would you guess was the average life span of a machine gunner?  2 days</a:t>
            </a:r>
          </a:p>
        </p:txBody>
      </p:sp>
    </p:spTree>
    <p:extLst>
      <p:ext uri="{BB962C8B-B14F-4D97-AF65-F5344CB8AC3E}">
        <p14:creationId xmlns:p14="http://schemas.microsoft.com/office/powerpoint/2010/main" val="1704974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34892-F100-4E43-BB4D-18E315F884DD}" type="slidenum">
              <a:rPr lang="en-US"/>
              <a:pPr/>
              <a:t>26</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dirty="0"/>
              <a:t>Mustard Gas was an extremely volatile weapon used during WWI</a:t>
            </a:r>
          </a:p>
          <a:p>
            <a:r>
              <a:rPr lang="en-US" dirty="0"/>
              <a:t>Towards the end of the war mustard gas could be launched from artillery shells making it a horrible weapon of human destruction</a:t>
            </a:r>
            <a:r>
              <a:rPr lang="en-US"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Meth Amphetamines</a:t>
            </a:r>
            <a:endParaRPr lang="en-US" dirty="0"/>
          </a:p>
          <a:p>
            <a:r>
              <a:rPr lang="en-US" dirty="0"/>
              <a:t>Mustard gas causes the blistering of skin and if inhaled it will have the same effect on your lungs.</a:t>
            </a:r>
          </a:p>
          <a:p>
            <a:r>
              <a:rPr lang="en-US" dirty="0"/>
              <a:t>So what device was necessary to combat mustard gas</a:t>
            </a:r>
            <a:r>
              <a:rPr lang="en-US" dirty="0" smtClean="0"/>
              <a:t>?</a:t>
            </a:r>
          </a:p>
        </p:txBody>
      </p:sp>
    </p:spTree>
    <p:extLst>
      <p:ext uri="{BB962C8B-B14F-4D97-AF65-F5344CB8AC3E}">
        <p14:creationId xmlns:p14="http://schemas.microsoft.com/office/powerpoint/2010/main" val="1634371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231BEC-701E-42E0-BBBF-0BC39B5088B8}" type="slidenum">
              <a:rPr lang="en-US"/>
              <a:pPr/>
              <a:t>27</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t>Gas masks and full clothes coverage helped reduce complications caused by mustard gas.</a:t>
            </a:r>
          </a:p>
        </p:txBody>
      </p:sp>
    </p:spTree>
    <p:extLst>
      <p:ext uri="{BB962C8B-B14F-4D97-AF65-F5344CB8AC3E}">
        <p14:creationId xmlns:p14="http://schemas.microsoft.com/office/powerpoint/2010/main" val="422118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B653D-F6B6-4CC0-9141-CAF12229DFC6}" type="slidenum">
              <a:rPr lang="en-US"/>
              <a:pPr/>
              <a:t>30</a:t>
            </a:fld>
            <a:endParaRPr lang="en-US"/>
          </a:p>
        </p:txBody>
      </p:sp>
      <p:sp>
        <p:nvSpPr>
          <p:cNvPr id="19458" name="Rectangle 1026"/>
          <p:cNvSpPr>
            <a:spLocks noGrp="1" noRot="1" noChangeAspect="1" noChangeArrowheads="1" noTextEdit="1"/>
          </p:cNvSpPr>
          <p:nvPr>
            <p:ph type="sldImg"/>
          </p:nvPr>
        </p:nvSpPr>
        <p:spPr>
          <a:ln/>
        </p:spPr>
      </p:sp>
      <p:sp>
        <p:nvSpPr>
          <p:cNvPr id="19459" name="Rectangle 1027"/>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12891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59B0F-D996-4856-AE1E-E20702BE2785}" type="slidenum">
              <a:rPr lang="en-US"/>
              <a:pPr/>
              <a:t>32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t>WWI took place between 1914-1918</a:t>
            </a:r>
          </a:p>
        </p:txBody>
      </p:sp>
    </p:spTree>
    <p:extLst>
      <p:ext uri="{BB962C8B-B14F-4D97-AF65-F5344CB8AC3E}">
        <p14:creationId xmlns:p14="http://schemas.microsoft.com/office/powerpoint/2010/main" val="1739965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sp>
          <p:nvSpPr>
            <p:cNvPr id="4099" name="Rectangle 3"/>
            <p:cNvSpPr>
              <a:spLocks noChangeArrowheads="1"/>
            </p:cNvSpPr>
            <p:nvPr/>
          </p:nvSpPr>
          <p:spPr bwMode="white">
            <a:xfrm>
              <a:off x="0" y="720"/>
              <a:ext cx="5760"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sp>
          <p:nvSpPr>
            <p:cNvPr id="4100"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endParaRPr lang="en-US"/>
            </a:p>
          </p:txBody>
        </p:sp>
        <p:pic>
          <p:nvPicPr>
            <p:cNvPr id="4101" name="Picture 5" descr="D:\FRONTPAGE THEMES\CONSTRUC\URBBANND.PNG"/>
            <p:cNvPicPr>
              <a:picLocks noChangeAspect="1" noChangeArrowheads="1"/>
            </p:cNvPicPr>
            <p:nvPr/>
          </p:nvPicPr>
          <p:blipFill>
            <a:blip r:embed="rId2"/>
            <a:srcRect l="5824" t="8493" r="35922"/>
            <a:stretch>
              <a:fillRect/>
            </a:stretch>
          </p:blipFill>
          <p:spPr bwMode="ltGray">
            <a:xfrm>
              <a:off x="0" y="0"/>
              <a:ext cx="5760" cy="905"/>
            </a:xfrm>
            <a:prstGeom prst="rect">
              <a:avLst/>
            </a:prstGeom>
            <a:noFill/>
          </p:spPr>
        </p:pic>
      </p:grpSp>
      <p:sp>
        <p:nvSpPr>
          <p:cNvPr id="4102" name="Rectangle 6"/>
          <p:cNvSpPr>
            <a:spLocks noGrp="1" noChangeArrowheads="1"/>
          </p:cNvSpPr>
          <p:nvPr>
            <p:ph type="ctrTitle"/>
          </p:nvPr>
        </p:nvSpPr>
        <p:spPr>
          <a:xfrm>
            <a:off x="685800" y="2438400"/>
            <a:ext cx="7772400" cy="1143000"/>
          </a:xfrm>
        </p:spPr>
        <p:txBody>
          <a:bodyPr/>
          <a:lstStyle>
            <a:lvl1pPr>
              <a:defRPr/>
            </a:lvl1pPr>
          </a:lstStyle>
          <a:p>
            <a:r>
              <a:rPr lang="en-US"/>
              <a:t>Click to edit Master title style</a:t>
            </a:r>
          </a:p>
        </p:txBody>
      </p:sp>
      <p:sp>
        <p:nvSpPr>
          <p:cNvPr id="4103" name="Rectangle 7"/>
          <p:cNvSpPr>
            <a:spLocks noGrp="1" noChangeArrowheads="1"/>
          </p:cNvSpPr>
          <p:nvPr>
            <p:ph type="subTitle" idx="1"/>
          </p:nvPr>
        </p:nvSpPr>
        <p:spPr>
          <a:xfrm>
            <a:off x="1371600" y="39624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04" name="Rectangle 8"/>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4105" name="Rectangle 9"/>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4106" name="Rectangle 10"/>
          <p:cNvSpPr>
            <a:spLocks noGrp="1" noChangeArrowheads="1"/>
          </p:cNvSpPr>
          <p:nvPr>
            <p:ph type="sldNum" sz="quarter" idx="4"/>
          </p:nvPr>
        </p:nvSpPr>
        <p:spPr>
          <a:xfrm>
            <a:off x="6553200" y="6248400"/>
            <a:ext cx="1905000" cy="457200"/>
          </a:xfrm>
        </p:spPr>
        <p:txBody>
          <a:bodyPr/>
          <a:lstStyle>
            <a:lvl1pPr>
              <a:defRPr/>
            </a:lvl1pPr>
          </a:lstStyle>
          <a:p>
            <a:fld id="{0D937EC1-F243-4419-A998-12053F85C0E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25B33D-5EED-4A9F-B3F1-46630556B09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59AD1B-0AD2-4083-B042-ED41243D771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285CF9-7491-424A-AACE-5C92CF11C4E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5FFC64-7738-4F12-8D89-1DD21DDE1D2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9339F4-CC28-4177-B507-73D1D4C72AD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E9570FC-B342-48EE-9B6F-E3C56821551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D1A3237-3521-412A-9D47-2718B1B1118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188D625-0D05-4AE9-BD43-E4A13076EFE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27ED8E7-8714-41FF-83F0-0AED833B00F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08DD94-C687-467F-8F79-5589B3EFD2F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1026"/>
          <p:cNvGrpSpPr>
            <a:grpSpLocks/>
          </p:cNvGrpSpPr>
          <p:nvPr/>
        </p:nvGrpSpPr>
        <p:grpSpPr bwMode="auto">
          <a:xfrm>
            <a:off x="0" y="0"/>
            <a:ext cx="9144000" cy="6858000"/>
            <a:chOff x="0" y="0"/>
            <a:chExt cx="5760" cy="4320"/>
          </a:xfrm>
        </p:grpSpPr>
        <p:sp>
          <p:nvSpPr>
            <p:cNvPr id="3075" name="Rectangle 1027"/>
            <p:cNvSpPr>
              <a:spLocks noChangeArrowheads="1"/>
            </p:cNvSpPr>
            <p:nvPr/>
          </p:nvSpPr>
          <p:spPr bwMode="white">
            <a:xfrm>
              <a:off x="0" y="0"/>
              <a:ext cx="5760" cy="1200"/>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endParaRPr lang="en-US"/>
            </a:p>
          </p:txBody>
        </p:sp>
        <p:sp>
          <p:nvSpPr>
            <p:cNvPr id="3076" name="Rectangle 1028"/>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endParaRPr lang="en-US"/>
            </a:p>
          </p:txBody>
        </p:sp>
        <p:pic>
          <p:nvPicPr>
            <p:cNvPr id="3077" name="Picture 1029" descr="D:\FRONTPAGE THEMES\CONSTRUC\URBBANND.PNG"/>
            <p:cNvPicPr>
              <a:picLocks noChangeAspect="1" noChangeArrowheads="1"/>
            </p:cNvPicPr>
            <p:nvPr/>
          </p:nvPicPr>
          <p:blipFill>
            <a:blip r:embed="rId13"/>
            <a:srcRect t="66667"/>
            <a:stretch>
              <a:fillRect/>
            </a:stretch>
          </p:blipFill>
          <p:spPr bwMode="ltGray">
            <a:xfrm>
              <a:off x="0" y="0"/>
              <a:ext cx="5760" cy="192"/>
            </a:xfrm>
            <a:prstGeom prst="rect">
              <a:avLst/>
            </a:prstGeom>
            <a:noFill/>
          </p:spPr>
        </p:pic>
      </p:grpSp>
      <p:sp>
        <p:nvSpPr>
          <p:cNvPr id="3078" name="Rectangle 1030"/>
          <p:cNvSpPr>
            <a:spLocks noGrp="1" noChangeArrowheads="1"/>
          </p:cNvSpPr>
          <p:nvPr>
            <p:ph type="title"/>
          </p:nvPr>
        </p:nvSpPr>
        <p:spPr bwMode="auto">
          <a:xfrm>
            <a:off x="685800" y="533400"/>
            <a:ext cx="7772400"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9" name="Rectangle 1031"/>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0" name="Rectangle 1032"/>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en-US"/>
          </a:p>
        </p:txBody>
      </p:sp>
      <p:sp>
        <p:nvSpPr>
          <p:cNvPr id="3081" name="Rectangle 1033"/>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p>
        </p:txBody>
      </p:sp>
      <p:sp>
        <p:nvSpPr>
          <p:cNvPr id="3082" name="Rectangle 1034"/>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9496366B-513A-4B93-B377-D4C7E22B7C2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Impact" pitchFamily="34" charset="0"/>
        </a:defRPr>
      </a:lvl2pPr>
      <a:lvl3pPr algn="l" rtl="0" fontAlgn="base">
        <a:spcBef>
          <a:spcPct val="0"/>
        </a:spcBef>
        <a:spcAft>
          <a:spcPct val="0"/>
        </a:spcAft>
        <a:defRPr sz="4400">
          <a:solidFill>
            <a:schemeClr val="tx2"/>
          </a:solidFill>
          <a:latin typeface="Impact" pitchFamily="34" charset="0"/>
        </a:defRPr>
      </a:lvl3pPr>
      <a:lvl4pPr algn="l" rtl="0" fontAlgn="base">
        <a:spcBef>
          <a:spcPct val="0"/>
        </a:spcBef>
        <a:spcAft>
          <a:spcPct val="0"/>
        </a:spcAft>
        <a:defRPr sz="4400">
          <a:solidFill>
            <a:schemeClr val="tx2"/>
          </a:solidFill>
          <a:latin typeface="Impact" pitchFamily="34" charset="0"/>
        </a:defRPr>
      </a:lvl4pPr>
      <a:lvl5pPr algn="l" rtl="0" fontAlgn="base">
        <a:spcBef>
          <a:spcPct val="0"/>
        </a:spcBef>
        <a:spcAft>
          <a:spcPct val="0"/>
        </a:spcAft>
        <a:defRPr sz="4400">
          <a:solidFill>
            <a:schemeClr val="tx2"/>
          </a:solidFill>
          <a:latin typeface="Impact" pitchFamily="34" charset="0"/>
        </a:defRPr>
      </a:lvl5pPr>
      <a:lvl6pPr marL="457200" algn="l" rtl="0" fontAlgn="base">
        <a:spcBef>
          <a:spcPct val="0"/>
        </a:spcBef>
        <a:spcAft>
          <a:spcPct val="0"/>
        </a:spcAft>
        <a:defRPr sz="4400">
          <a:solidFill>
            <a:schemeClr val="tx2"/>
          </a:solidFill>
          <a:latin typeface="Impact" pitchFamily="34" charset="0"/>
        </a:defRPr>
      </a:lvl6pPr>
      <a:lvl7pPr marL="914400" algn="l" rtl="0" fontAlgn="base">
        <a:spcBef>
          <a:spcPct val="0"/>
        </a:spcBef>
        <a:spcAft>
          <a:spcPct val="0"/>
        </a:spcAft>
        <a:defRPr sz="4400">
          <a:solidFill>
            <a:schemeClr val="tx2"/>
          </a:solidFill>
          <a:latin typeface="Impact" pitchFamily="34" charset="0"/>
        </a:defRPr>
      </a:lvl7pPr>
      <a:lvl8pPr marL="1371600" algn="l" rtl="0" fontAlgn="base">
        <a:spcBef>
          <a:spcPct val="0"/>
        </a:spcBef>
        <a:spcAft>
          <a:spcPct val="0"/>
        </a:spcAft>
        <a:defRPr sz="4400">
          <a:solidFill>
            <a:schemeClr val="tx2"/>
          </a:solidFill>
          <a:latin typeface="Impact" pitchFamily="34" charset="0"/>
        </a:defRPr>
      </a:lvl8pPr>
      <a:lvl9pPr marL="1828800" algn="l" rtl="0" fontAlgn="base">
        <a:spcBef>
          <a:spcPct val="0"/>
        </a:spcBef>
        <a:spcAft>
          <a:spcPct val="0"/>
        </a:spcAft>
        <a:defRPr sz="4400">
          <a:solidFill>
            <a:schemeClr val="tx2"/>
          </a:solidFill>
          <a:latin typeface="Impact" pitchFamily="34" charset="0"/>
        </a:defRPr>
      </a:lvl9pPr>
    </p:titleStyle>
    <p:bodyStyle>
      <a:lvl1pPr marL="342900" indent="-342900" algn="l" rtl="0" fontAlgn="base">
        <a:spcBef>
          <a:spcPct val="20000"/>
        </a:spcBef>
        <a:spcAft>
          <a:spcPct val="0"/>
        </a:spcAft>
        <a:buClr>
          <a:schemeClr val="accent1"/>
        </a:buClr>
        <a:buSzPct val="80000"/>
        <a:buFont typeface="Wingdings" pitchFamily="2" charset="2"/>
        <a:buChar char="Ü"/>
        <a:defRPr sz="3200">
          <a:solidFill>
            <a:schemeClr val="tx1"/>
          </a:solidFill>
          <a:latin typeface="+mn-lt"/>
          <a:ea typeface="+mn-ea"/>
          <a:cs typeface="+mn-cs"/>
        </a:defRPr>
      </a:lvl1pPr>
      <a:lvl2pPr marL="742950" indent="-285750" algn="l" rtl="0" fontAlgn="base">
        <a:spcBef>
          <a:spcPct val="20000"/>
        </a:spcBef>
        <a:spcAft>
          <a:spcPct val="0"/>
        </a:spcAft>
        <a:buSzPct val="130000"/>
        <a:buBlip>
          <a:blip r:embed="rId14"/>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w"/>
        <a:defRPr sz="2000">
          <a:solidFill>
            <a:schemeClr val="tx1"/>
          </a:solidFill>
          <a:latin typeface="+mn-lt"/>
        </a:defRPr>
      </a:lvl4pPr>
      <a:lvl5pPr marL="2057400" indent="-228600" algn="l" rtl="0" fontAlgn="base">
        <a:spcBef>
          <a:spcPct val="20000"/>
        </a:spcBef>
        <a:spcAft>
          <a:spcPct val="0"/>
        </a:spcAft>
        <a:buSzPct val="115000"/>
        <a:buBlip>
          <a:blip r:embed="rId14"/>
        </a:buBlip>
        <a:defRPr sz="2000">
          <a:solidFill>
            <a:schemeClr val="tx1"/>
          </a:solidFill>
          <a:latin typeface="+mn-lt"/>
        </a:defRPr>
      </a:lvl5pPr>
      <a:lvl6pPr marL="2514600" indent="-228600" algn="l" rtl="0" fontAlgn="base">
        <a:spcBef>
          <a:spcPct val="20000"/>
        </a:spcBef>
        <a:spcAft>
          <a:spcPct val="0"/>
        </a:spcAft>
        <a:buSzPct val="115000"/>
        <a:buBlip>
          <a:blip r:embed="rId14"/>
        </a:buBlip>
        <a:defRPr sz="2000">
          <a:solidFill>
            <a:schemeClr val="tx1"/>
          </a:solidFill>
          <a:latin typeface="+mn-lt"/>
        </a:defRPr>
      </a:lvl6pPr>
      <a:lvl7pPr marL="2971800" indent="-228600" algn="l" rtl="0" fontAlgn="base">
        <a:spcBef>
          <a:spcPct val="20000"/>
        </a:spcBef>
        <a:spcAft>
          <a:spcPct val="0"/>
        </a:spcAft>
        <a:buSzPct val="115000"/>
        <a:buBlip>
          <a:blip r:embed="rId14"/>
        </a:buBlip>
        <a:defRPr sz="2000">
          <a:solidFill>
            <a:schemeClr val="tx1"/>
          </a:solidFill>
          <a:latin typeface="+mn-lt"/>
        </a:defRPr>
      </a:lvl7pPr>
      <a:lvl8pPr marL="3429000" indent="-228600" algn="l" rtl="0" fontAlgn="base">
        <a:spcBef>
          <a:spcPct val="20000"/>
        </a:spcBef>
        <a:spcAft>
          <a:spcPct val="0"/>
        </a:spcAft>
        <a:buSzPct val="115000"/>
        <a:buBlip>
          <a:blip r:embed="rId14"/>
        </a:buBlip>
        <a:defRPr sz="2000">
          <a:solidFill>
            <a:schemeClr val="tx1"/>
          </a:solidFill>
          <a:latin typeface="+mn-lt"/>
        </a:defRPr>
      </a:lvl8pPr>
      <a:lvl9pPr marL="3886200" indent="-228600" algn="l" rtl="0" fontAlgn="base">
        <a:spcBef>
          <a:spcPct val="20000"/>
        </a:spcBef>
        <a:spcAft>
          <a:spcPct val="0"/>
        </a:spcAft>
        <a:buSzPct val="115000"/>
        <a:buBlip>
          <a:blip r:embed="rId14"/>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http://en.wikipedia.org/wiki/Image:Gavrilloprincip.jpg" TargetMode="External"/><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hyperlink" Target="http://en.wikipedia.org/wiki/Image:Franz_ferdinand.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hyperlink" Target="http://upload.wikimedia.org/wikipedia/commons/f/fd/Franz_Ferdinand_Automobile_AB.jpg" TargetMode="External"/><Relationship Id="rId5" Type="http://schemas.openxmlformats.org/officeDocument/2006/relationships/image" Target="../media/image19.jpeg"/><Relationship Id="rId6" Type="http://schemas.openxmlformats.org/officeDocument/2006/relationships/hyperlink" Target="http://images.google.com/imgres?imgurl=http://aldebaran.armory.com/~zenomt/bomb.jpg&amp;imgrefurl=http://seplerblog.wordpress.com/&amp;h=512&amp;w=512&amp;sz=47&amp;hl=en&amp;start=13&amp;sig2=cGwihCZKe5d0s3iiMz5GrA&amp;um=1&amp;tbnid=Td11Dr3GRoHClM:&amp;tbnh=131&amp;tbnw=131&amp;ei=MqeiR57lD4aWigGzkrSjAQ&amp;prev=/images?q=bomb&amp;um=1&amp;hl=en&amp;sa=N" TargetMode="External"/><Relationship Id="rId7"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hyperlink" Target="http://upload.wikimedia.org/wikipedia/commons/8/8f/Black_Hand_seal.gi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9/90/Le_petit_journal_1914.jpg" TargetMode="External"/><Relationship Id="rId3"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February_3" TargetMode="External"/><Relationship Id="rId3" Type="http://schemas.openxmlformats.org/officeDocument/2006/relationships/hyperlink" Target="http://en.wikipedia.org/wiki/June_2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Image:WW1_TitlePicture_For_Wikipedia_Article.jpg" TargetMode="External"/><Relationship Id="rId3"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Image:Alfred_Graf_von_Schliefen.jpg" TargetMode="External"/><Relationship Id="rId3"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en/b/b3/WWIchartX.png" TargetMode="Externa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Image:AlfredNobel_adjusted.jpg" TargetMode="Externa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 Id="rId3" Type="http://schemas.openxmlformats.org/officeDocument/2006/relationships/image" Target="../media/image4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 Id="rId3"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 Id="rId3" Type="http://schemas.openxmlformats.org/officeDocument/2006/relationships/image" Target="../media/image5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gif"/><Relationship Id="rId3" Type="http://schemas.openxmlformats.org/officeDocument/2006/relationships/image" Target="../media/image5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gif"/><Relationship Id="rId3" Type="http://schemas.openxmlformats.org/officeDocument/2006/relationships/image" Target="../media/image5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 Id="rId3" Type="http://schemas.openxmlformats.org/officeDocument/2006/relationships/image" Target="../media/image5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 Id="rId3" Type="http://schemas.openxmlformats.org/officeDocument/2006/relationships/image" Target="../media/image59.jpeg"/></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hyperlink" Target="http://en.wikipedia.org/wiki/Image:German_losses_after_WWI.svg" TargetMode="External"/><Relationship Id="rId5"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hyperlink" Target="http://upload.wikimedia.org/wikipedia/commons/2/20/Council_of_Four_Versailles.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gi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upload.wikimedia.org/wikipedia/commons/6/66/Rumania.gif" TargetMode="External"/><Relationship Id="rId5" Type="http://schemas.openxmlformats.org/officeDocument/2006/relationships/image" Target="../media/image9.gif"/><Relationship Id="rId6" Type="http://schemas.openxmlformats.org/officeDocument/2006/relationships/hyperlink" Target="http://upload.wikimedia.org/wikipedia/commons/5/5b/Flag_of_Bulgaria_(1878-1944).svg" TargetMode="External"/><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hyperlink" Target="http://upload.wikimedia.org/wikipedia/commons/1/1c/Flag_of_Serbia_(1882-1918).sv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762000"/>
          </a:xfrm>
        </p:spPr>
        <p:txBody>
          <a:bodyPr/>
          <a:lstStyle/>
          <a:p>
            <a:pPr algn="ctr"/>
            <a:r>
              <a:rPr lang="en-US" dirty="0" smtClean="0"/>
              <a:t>World War I</a:t>
            </a:r>
            <a:endParaRPr lang="en-US" dirty="0"/>
          </a:p>
        </p:txBody>
      </p:sp>
      <p:sp>
        <p:nvSpPr>
          <p:cNvPr id="6147" name="Rectangle 3"/>
          <p:cNvSpPr>
            <a:spLocks noGrp="1" noChangeArrowheads="1"/>
          </p:cNvSpPr>
          <p:nvPr>
            <p:ph type="body" idx="1"/>
          </p:nvPr>
        </p:nvSpPr>
        <p:spPr>
          <a:xfrm>
            <a:off x="685800" y="1066800"/>
            <a:ext cx="7772400" cy="609600"/>
          </a:xfrm>
        </p:spPr>
        <p:txBody>
          <a:bodyPr/>
          <a:lstStyle/>
          <a:p>
            <a:pPr algn="ctr">
              <a:buFont typeface="Wingdings" pitchFamily="2" charset="2"/>
              <a:buNone/>
            </a:pPr>
            <a:endParaRPr lang="en-US" dirty="0"/>
          </a:p>
        </p:txBody>
      </p:sp>
      <p:pic>
        <p:nvPicPr>
          <p:cNvPr id="6148" name="Picture 4"/>
          <p:cNvPicPr>
            <a:picLocks noChangeAspect="1" noChangeArrowheads="1"/>
          </p:cNvPicPr>
          <p:nvPr/>
        </p:nvPicPr>
        <p:blipFill>
          <a:blip r:embed="rId3"/>
          <a:srcRect/>
          <a:stretch>
            <a:fillRect/>
          </a:stretch>
        </p:blipFill>
        <p:spPr bwMode="auto">
          <a:xfrm>
            <a:off x="685800" y="914400"/>
            <a:ext cx="7778356" cy="5943600"/>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838200"/>
          </a:xfrm>
        </p:spPr>
        <p:txBody>
          <a:bodyPr/>
          <a:lstStyle/>
          <a:p>
            <a:r>
              <a:rPr lang="en-US" dirty="0" smtClean="0"/>
              <a:t>The Guns of August</a:t>
            </a:r>
            <a:endParaRPr lang="en-US" dirty="0"/>
          </a:p>
        </p:txBody>
      </p:sp>
      <p:sp>
        <p:nvSpPr>
          <p:cNvPr id="3" name="Content Placeholder 2"/>
          <p:cNvSpPr>
            <a:spLocks noGrp="1"/>
          </p:cNvSpPr>
          <p:nvPr>
            <p:ph idx="1"/>
          </p:nvPr>
        </p:nvSpPr>
        <p:spPr>
          <a:xfrm>
            <a:off x="0" y="609600"/>
            <a:ext cx="6096000" cy="6248400"/>
          </a:xfrm>
        </p:spPr>
        <p:txBody>
          <a:bodyPr/>
          <a:lstStyle/>
          <a:p>
            <a:r>
              <a:rPr lang="en-US" dirty="0" smtClean="0"/>
              <a:t>Assassination in Sarajevo</a:t>
            </a:r>
          </a:p>
          <a:p>
            <a:pPr lvl="1"/>
            <a:r>
              <a:rPr lang="en-US" dirty="0" smtClean="0"/>
              <a:t>Archduke Franz Ferdinand of Austria-Hungary was to visit the capital city of Bosnia</a:t>
            </a:r>
          </a:p>
          <a:p>
            <a:pPr lvl="1"/>
            <a:r>
              <a:rPr lang="en-US" dirty="0" smtClean="0"/>
              <a:t>Bosnia was under the rule of Austria-Hungary, but it was also the home of many Serbs and Slavs</a:t>
            </a:r>
          </a:p>
          <a:p>
            <a:pPr lvl="1"/>
            <a:r>
              <a:rPr lang="en-US" dirty="0" smtClean="0"/>
              <a:t>Serbs and Slavs resented the fact that Austria-Hungary ruled over them</a:t>
            </a:r>
          </a:p>
          <a:p>
            <a:pPr lvl="1"/>
            <a:r>
              <a:rPr lang="en-US" dirty="0" smtClean="0"/>
              <a:t>“The Black Hand”, a Serbian terrorist group decided to assassinate Ferdinand when he visited </a:t>
            </a:r>
          </a:p>
          <a:p>
            <a:pPr lvl="1"/>
            <a:r>
              <a:rPr lang="en-US" dirty="0" smtClean="0"/>
              <a:t>The role of Tuberculosis</a:t>
            </a:r>
          </a:p>
          <a:p>
            <a:pPr lvl="1"/>
            <a:endParaRPr lang="en-US" dirty="0"/>
          </a:p>
        </p:txBody>
      </p:sp>
      <p:pic>
        <p:nvPicPr>
          <p:cNvPr id="7170" name="Picture 2" descr="Archduke Franz Ferdinand of Austria">
            <a:hlinkClick r:id="rId2" tooltip="Archduke Franz Ferdinand of Austria"/>
          </p:cNvPr>
          <p:cNvPicPr>
            <a:picLocks noChangeAspect="1" noChangeArrowheads="1"/>
          </p:cNvPicPr>
          <p:nvPr/>
        </p:nvPicPr>
        <p:blipFill>
          <a:blip r:embed="rId3"/>
          <a:srcRect/>
          <a:stretch>
            <a:fillRect/>
          </a:stretch>
        </p:blipFill>
        <p:spPr bwMode="auto">
          <a:xfrm>
            <a:off x="6934200" y="0"/>
            <a:ext cx="2209800" cy="2700868"/>
          </a:xfrm>
          <a:prstGeom prst="rect">
            <a:avLst/>
          </a:prstGeom>
          <a:noFill/>
        </p:spPr>
      </p:pic>
      <p:pic>
        <p:nvPicPr>
          <p:cNvPr id="7172" name="Picture 4" descr="Gavrilo Princip">
            <a:hlinkClick r:id="rId4" tooltip="Gavrilo Princip"/>
          </p:cNvPr>
          <p:cNvPicPr>
            <a:picLocks noChangeAspect="1" noChangeArrowheads="1"/>
          </p:cNvPicPr>
          <p:nvPr/>
        </p:nvPicPr>
        <p:blipFill>
          <a:blip r:embed="rId5"/>
          <a:srcRect/>
          <a:stretch>
            <a:fillRect/>
          </a:stretch>
        </p:blipFill>
        <p:spPr bwMode="auto">
          <a:xfrm>
            <a:off x="6934200" y="3352800"/>
            <a:ext cx="2209800" cy="3044613"/>
          </a:xfrm>
          <a:prstGeom prst="rect">
            <a:avLst/>
          </a:prstGeom>
          <a:noFill/>
        </p:spPr>
      </p:pic>
      <p:sp>
        <p:nvSpPr>
          <p:cNvPr id="6" name="TextBox 5"/>
          <p:cNvSpPr txBox="1"/>
          <p:nvPr/>
        </p:nvSpPr>
        <p:spPr>
          <a:xfrm>
            <a:off x="6934200" y="2743200"/>
            <a:ext cx="2209800" cy="646331"/>
          </a:xfrm>
          <a:prstGeom prst="rect">
            <a:avLst/>
          </a:prstGeom>
          <a:noFill/>
        </p:spPr>
        <p:txBody>
          <a:bodyPr wrap="square" rtlCol="0">
            <a:spAutoFit/>
          </a:bodyPr>
          <a:lstStyle/>
          <a:p>
            <a:pPr algn="ctr"/>
            <a:r>
              <a:rPr lang="en-US" sz="1800" dirty="0" smtClean="0"/>
              <a:t>Archduke Franz Ferdinand</a:t>
            </a:r>
            <a:endParaRPr lang="en-US" sz="1800" dirty="0"/>
          </a:p>
        </p:txBody>
      </p:sp>
      <p:sp>
        <p:nvSpPr>
          <p:cNvPr id="7" name="TextBox 6"/>
          <p:cNvSpPr txBox="1"/>
          <p:nvPr/>
        </p:nvSpPr>
        <p:spPr>
          <a:xfrm>
            <a:off x="6934200" y="6396335"/>
            <a:ext cx="2209800" cy="369332"/>
          </a:xfrm>
          <a:prstGeom prst="rect">
            <a:avLst/>
          </a:prstGeom>
          <a:noFill/>
        </p:spPr>
        <p:txBody>
          <a:bodyPr wrap="square" rtlCol="0">
            <a:spAutoFit/>
          </a:bodyPr>
          <a:lstStyle/>
          <a:p>
            <a:pPr algn="ctr"/>
            <a:r>
              <a:rPr lang="en-US" sz="1800" dirty="0" err="1" smtClean="0"/>
              <a:t>Gavrilo</a:t>
            </a:r>
            <a:r>
              <a:rPr lang="en-US" sz="1800" dirty="0" smtClean="0"/>
              <a:t> </a:t>
            </a:r>
            <a:r>
              <a:rPr lang="en-US" sz="1800" dirty="0" err="1" smtClean="0"/>
              <a:t>Princip</a:t>
            </a:r>
            <a:endParaRPr lang="en-US" sz="18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838200"/>
          </a:xfrm>
        </p:spPr>
        <p:txBody>
          <a:bodyPr/>
          <a:lstStyle/>
          <a:p>
            <a:r>
              <a:rPr lang="en-US" dirty="0" smtClean="0"/>
              <a:t>The Guns of August</a:t>
            </a:r>
            <a:endParaRPr lang="en-US" dirty="0"/>
          </a:p>
        </p:txBody>
      </p:sp>
      <p:sp>
        <p:nvSpPr>
          <p:cNvPr id="3" name="Content Placeholder 2"/>
          <p:cNvSpPr>
            <a:spLocks noGrp="1"/>
          </p:cNvSpPr>
          <p:nvPr>
            <p:ph idx="1"/>
          </p:nvPr>
        </p:nvSpPr>
        <p:spPr>
          <a:xfrm>
            <a:off x="0" y="685800"/>
            <a:ext cx="5791200" cy="6172200"/>
          </a:xfrm>
        </p:spPr>
        <p:txBody>
          <a:bodyPr/>
          <a:lstStyle/>
          <a:p>
            <a:r>
              <a:rPr lang="en-US" sz="2400" dirty="0" smtClean="0"/>
              <a:t>The Fatal Shots</a:t>
            </a:r>
          </a:p>
          <a:p>
            <a:pPr lvl="1"/>
            <a:r>
              <a:rPr lang="en-US" sz="2400" dirty="0" smtClean="0"/>
              <a:t>Archduke Ferdinand and his wife Sophie rode through the streets in an open car</a:t>
            </a:r>
          </a:p>
          <a:p>
            <a:pPr lvl="1"/>
            <a:r>
              <a:rPr lang="en-US" sz="2400" dirty="0" smtClean="0"/>
              <a:t>Members of the Black Hand lined the street</a:t>
            </a:r>
          </a:p>
          <a:p>
            <a:pPr lvl="1"/>
            <a:r>
              <a:rPr lang="en-US" sz="2400" dirty="0" smtClean="0"/>
              <a:t>As the car passed a member hurled a bomb that the Archduke deflected</a:t>
            </a:r>
          </a:p>
          <a:p>
            <a:pPr lvl="2"/>
            <a:r>
              <a:rPr lang="en-US" dirty="0" smtClean="0"/>
              <a:t>The bomb injured an innocent bystander</a:t>
            </a:r>
          </a:p>
          <a:p>
            <a:pPr lvl="1"/>
            <a:r>
              <a:rPr lang="en-US" sz="2400" dirty="0" smtClean="0"/>
              <a:t>The driver sped off but went in the direction of </a:t>
            </a:r>
            <a:r>
              <a:rPr lang="en-US" sz="2400" dirty="0" err="1" smtClean="0"/>
              <a:t>Gavrilo</a:t>
            </a:r>
            <a:r>
              <a:rPr lang="en-US" sz="2400" dirty="0" smtClean="0"/>
              <a:t> </a:t>
            </a:r>
            <a:r>
              <a:rPr lang="en-US" sz="2400" dirty="0" err="1" smtClean="0"/>
              <a:t>Princip</a:t>
            </a:r>
            <a:endParaRPr lang="en-US" sz="2400" dirty="0" smtClean="0"/>
          </a:p>
          <a:p>
            <a:pPr lvl="2"/>
            <a:r>
              <a:rPr lang="en-US" dirty="0" err="1" smtClean="0"/>
              <a:t>Gavrilo</a:t>
            </a:r>
            <a:r>
              <a:rPr lang="en-US" dirty="0" smtClean="0"/>
              <a:t> fired twice killing the Archduke and his wife</a:t>
            </a:r>
          </a:p>
          <a:p>
            <a:pPr lvl="2"/>
            <a:r>
              <a:rPr lang="en-US" dirty="0" smtClean="0"/>
              <a:t>In the aftermath the members of the Black Hand tried to commit suicide</a:t>
            </a:r>
          </a:p>
          <a:p>
            <a:pPr lvl="2"/>
            <a:r>
              <a:rPr lang="en-US" dirty="0" smtClean="0"/>
              <a:t>They were unsuccessful</a:t>
            </a:r>
            <a:endParaRPr lang="en-US" dirty="0"/>
          </a:p>
        </p:txBody>
      </p:sp>
      <p:pic>
        <p:nvPicPr>
          <p:cNvPr id="6146" name="Picture 2" descr="Image:Black Hand seal.gif">
            <a:hlinkClick r:id="rId2"/>
          </p:cNvPr>
          <p:cNvPicPr>
            <a:picLocks noChangeAspect="1" noChangeArrowheads="1"/>
          </p:cNvPicPr>
          <p:nvPr/>
        </p:nvPicPr>
        <p:blipFill>
          <a:blip r:embed="rId3"/>
          <a:srcRect/>
          <a:stretch>
            <a:fillRect/>
          </a:stretch>
        </p:blipFill>
        <p:spPr bwMode="auto">
          <a:xfrm>
            <a:off x="7086600" y="0"/>
            <a:ext cx="2057401" cy="2038528"/>
          </a:xfrm>
          <a:prstGeom prst="rect">
            <a:avLst/>
          </a:prstGeom>
          <a:noFill/>
        </p:spPr>
      </p:pic>
      <p:pic>
        <p:nvPicPr>
          <p:cNvPr id="6148" name="Picture 4" descr="Image:Franz Ferdinand Automobile AB.jpg">
            <a:hlinkClick r:id="rId4"/>
          </p:cNvPr>
          <p:cNvPicPr>
            <a:picLocks noChangeAspect="1" noChangeArrowheads="1"/>
          </p:cNvPicPr>
          <p:nvPr/>
        </p:nvPicPr>
        <p:blipFill>
          <a:blip r:embed="rId5"/>
          <a:srcRect/>
          <a:stretch>
            <a:fillRect/>
          </a:stretch>
        </p:blipFill>
        <p:spPr bwMode="auto">
          <a:xfrm>
            <a:off x="5620189" y="4572000"/>
            <a:ext cx="3523811" cy="2286000"/>
          </a:xfrm>
          <a:prstGeom prst="rect">
            <a:avLst/>
          </a:prstGeom>
          <a:noFill/>
        </p:spPr>
      </p:pic>
      <p:pic>
        <p:nvPicPr>
          <p:cNvPr id="6150" name="Picture 6" descr="http://tbn0.google.com/images?q=tbn:Td11Dr3GRoHClM:http://aldebaran.armory.com/~zenomt/bomb.jpg">
            <a:hlinkClick r:id="rId6"/>
          </p:cNvPr>
          <p:cNvPicPr>
            <a:picLocks noChangeAspect="1" noChangeArrowheads="1"/>
          </p:cNvPicPr>
          <p:nvPr/>
        </p:nvPicPr>
        <p:blipFill>
          <a:blip r:embed="rId7"/>
          <a:srcRect/>
          <a:stretch>
            <a:fillRect/>
          </a:stretch>
        </p:blipFill>
        <p:spPr bwMode="auto">
          <a:xfrm>
            <a:off x="7086601" y="2514600"/>
            <a:ext cx="2057400" cy="2057400"/>
          </a:xfrm>
          <a:prstGeom prst="rect">
            <a:avLst/>
          </a:prstGeom>
          <a:noFill/>
        </p:spPr>
      </p:pic>
      <p:sp>
        <p:nvSpPr>
          <p:cNvPr id="7" name="TextBox 6"/>
          <p:cNvSpPr txBox="1"/>
          <p:nvPr/>
        </p:nvSpPr>
        <p:spPr>
          <a:xfrm>
            <a:off x="7315200" y="1981200"/>
            <a:ext cx="1828800" cy="584775"/>
          </a:xfrm>
          <a:prstGeom prst="rect">
            <a:avLst/>
          </a:prstGeom>
          <a:noFill/>
        </p:spPr>
        <p:txBody>
          <a:bodyPr wrap="square" rtlCol="0">
            <a:spAutoFit/>
          </a:bodyPr>
          <a:lstStyle/>
          <a:p>
            <a:pPr algn="ctr"/>
            <a:r>
              <a:rPr lang="en-US" sz="1600" dirty="0" smtClean="0"/>
              <a:t>Seal of the Black Hand</a:t>
            </a:r>
            <a:endParaRPr lang="en-US" sz="16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838200"/>
          </a:xfrm>
        </p:spPr>
        <p:txBody>
          <a:bodyPr/>
          <a:lstStyle/>
          <a:p>
            <a:endParaRPr lang="en-US" dirty="0"/>
          </a:p>
        </p:txBody>
      </p:sp>
      <p:sp>
        <p:nvSpPr>
          <p:cNvPr id="3" name="Content Placeholder 2"/>
          <p:cNvSpPr>
            <a:spLocks noGrp="1"/>
          </p:cNvSpPr>
          <p:nvPr>
            <p:ph idx="1"/>
          </p:nvPr>
        </p:nvSpPr>
        <p:spPr>
          <a:xfrm>
            <a:off x="0" y="838200"/>
            <a:ext cx="6096000" cy="6019800"/>
          </a:xfrm>
        </p:spPr>
        <p:txBody>
          <a:bodyPr/>
          <a:lstStyle/>
          <a:p>
            <a:endParaRPr lang="en-US" dirty="0"/>
          </a:p>
        </p:txBody>
      </p:sp>
      <p:pic>
        <p:nvPicPr>
          <p:cNvPr id="3074" name="Picture 2" descr="Image:Le petit journal 1914.jpg">
            <a:hlinkClick r:id="rId2"/>
          </p:cNvPr>
          <p:cNvPicPr>
            <a:picLocks noChangeAspect="1" noChangeArrowheads="1"/>
          </p:cNvPicPr>
          <p:nvPr/>
        </p:nvPicPr>
        <p:blipFill>
          <a:blip r:embed="rId3"/>
          <a:srcRect/>
          <a:stretch>
            <a:fillRect/>
          </a:stretch>
        </p:blipFill>
        <p:spPr bwMode="auto">
          <a:xfrm>
            <a:off x="2362200" y="35978"/>
            <a:ext cx="4695825" cy="6822022"/>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838200"/>
          </a:xfrm>
        </p:spPr>
        <p:txBody>
          <a:bodyPr/>
          <a:lstStyle/>
          <a:p>
            <a:endParaRPr lang="en-US" dirty="0"/>
          </a:p>
        </p:txBody>
      </p:sp>
      <p:graphicFrame>
        <p:nvGraphicFramePr>
          <p:cNvPr id="4" name="Content Placeholder 3"/>
          <p:cNvGraphicFramePr>
            <a:graphicFrameLocks noGrp="1"/>
          </p:cNvGraphicFramePr>
          <p:nvPr>
            <p:ph idx="1"/>
          </p:nvPr>
        </p:nvGraphicFramePr>
        <p:xfrm>
          <a:off x="0" y="1"/>
          <a:ext cx="4419600" cy="6858000"/>
        </p:xfrm>
        <a:graphic>
          <a:graphicData uri="http://schemas.openxmlformats.org/drawingml/2006/table">
            <a:tbl>
              <a:tblPr/>
              <a:tblGrid>
                <a:gridCol w="2209800"/>
                <a:gridCol w="2209800"/>
              </a:tblGrid>
              <a:tr h="277043">
                <a:tc>
                  <a:txBody>
                    <a:bodyPr/>
                    <a:lstStyle/>
                    <a:p>
                      <a:pPr marL="0"/>
                      <a:r>
                        <a:rPr lang="en-US" sz="1200" dirty="0">
                          <a:solidFill>
                            <a:schemeClr val="bg2"/>
                          </a:solidFill>
                        </a:rPr>
                        <a:t>Name</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r>
                        <a:rPr lang="en-US" sz="1200">
                          <a:solidFill>
                            <a:schemeClr val="bg2"/>
                          </a:solidFill>
                        </a:rPr>
                        <a:t>Sentence</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277043">
                <a:tc>
                  <a:txBody>
                    <a:bodyPr/>
                    <a:lstStyle/>
                    <a:p>
                      <a:pPr marL="0"/>
                      <a:r>
                        <a:rPr lang="en-US" sz="1200">
                          <a:solidFill>
                            <a:schemeClr val="bg2"/>
                          </a:solidFill>
                        </a:rPr>
                        <a:t>Gavrilo Princip</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r>
                        <a:rPr lang="en-US" sz="1200" dirty="0">
                          <a:solidFill>
                            <a:schemeClr val="bg2"/>
                          </a:solidFill>
                        </a:rPr>
                        <a:t>20 years</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277043">
                <a:tc>
                  <a:txBody>
                    <a:bodyPr/>
                    <a:lstStyle/>
                    <a:p>
                      <a:pPr marL="0"/>
                      <a:r>
                        <a:rPr lang="en-US" sz="1200">
                          <a:solidFill>
                            <a:schemeClr val="bg2"/>
                          </a:solidFill>
                        </a:rPr>
                        <a:t>Nedjelko Čabrinović</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r>
                        <a:rPr lang="en-US" sz="1200">
                          <a:solidFill>
                            <a:schemeClr val="bg2"/>
                          </a:solidFill>
                        </a:rPr>
                        <a:t>20 years</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277043">
                <a:tc>
                  <a:txBody>
                    <a:bodyPr/>
                    <a:lstStyle/>
                    <a:p>
                      <a:pPr marL="0"/>
                      <a:r>
                        <a:rPr lang="en-US" sz="1200">
                          <a:solidFill>
                            <a:schemeClr val="bg2"/>
                          </a:solidFill>
                        </a:rPr>
                        <a:t>Trifun Grabež</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r>
                        <a:rPr lang="en-US" sz="1200">
                          <a:solidFill>
                            <a:schemeClr val="bg2"/>
                          </a:solidFill>
                        </a:rPr>
                        <a:t>20 years</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277043">
                <a:tc>
                  <a:txBody>
                    <a:bodyPr/>
                    <a:lstStyle/>
                    <a:p>
                      <a:pPr marL="0"/>
                      <a:r>
                        <a:rPr lang="en-US" sz="1200">
                          <a:solidFill>
                            <a:schemeClr val="bg2"/>
                          </a:solidFill>
                        </a:rPr>
                        <a:t>Vaso Čubrilović</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r>
                        <a:rPr lang="en-US" sz="1200">
                          <a:solidFill>
                            <a:schemeClr val="bg2"/>
                          </a:solidFill>
                        </a:rPr>
                        <a:t>16 years</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277043">
                <a:tc>
                  <a:txBody>
                    <a:bodyPr/>
                    <a:lstStyle/>
                    <a:p>
                      <a:pPr marL="0"/>
                      <a:r>
                        <a:rPr lang="en-US" sz="1200">
                          <a:solidFill>
                            <a:schemeClr val="bg2"/>
                          </a:solidFill>
                        </a:rPr>
                        <a:t>Cvjetko Popović</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r>
                        <a:rPr lang="en-US" sz="1200">
                          <a:solidFill>
                            <a:schemeClr val="bg2"/>
                          </a:solidFill>
                        </a:rPr>
                        <a:t>13 years</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277043">
                <a:tc>
                  <a:txBody>
                    <a:bodyPr/>
                    <a:lstStyle/>
                    <a:p>
                      <a:pPr marL="0"/>
                      <a:r>
                        <a:rPr lang="en-US" sz="1200">
                          <a:solidFill>
                            <a:schemeClr val="bg2"/>
                          </a:solidFill>
                        </a:rPr>
                        <a:t>Lazar Djukić</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r>
                        <a:rPr lang="en-US" sz="1200">
                          <a:solidFill>
                            <a:schemeClr val="bg2"/>
                          </a:solidFill>
                        </a:rPr>
                        <a:t>10 years</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484957">
                <a:tc>
                  <a:txBody>
                    <a:bodyPr/>
                    <a:lstStyle/>
                    <a:p>
                      <a:pPr marL="0"/>
                      <a:r>
                        <a:rPr lang="en-US" sz="1200">
                          <a:solidFill>
                            <a:schemeClr val="bg2"/>
                          </a:solidFill>
                        </a:rPr>
                        <a:t>Danilo Ilić</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r>
                        <a:rPr lang="en-US" sz="1200">
                          <a:solidFill>
                            <a:schemeClr val="bg2"/>
                          </a:solidFill>
                        </a:rPr>
                        <a:t>Death by hanging (executed </a:t>
                      </a:r>
                      <a:r>
                        <a:rPr lang="en-US" sz="1200">
                          <a:solidFill>
                            <a:schemeClr val="bg2"/>
                          </a:solidFill>
                          <a:hlinkClick r:id="rId2" action="ppaction://hlinkfile" tooltip="February 3"/>
                        </a:rPr>
                        <a:t>February 3</a:t>
                      </a:r>
                      <a:r>
                        <a:rPr lang="en-US" sz="1200">
                          <a:solidFill>
                            <a:schemeClr val="bg2"/>
                          </a:solidFill>
                        </a:rPr>
                        <a:t> 1915)</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484957">
                <a:tc>
                  <a:txBody>
                    <a:bodyPr/>
                    <a:lstStyle/>
                    <a:p>
                      <a:pPr marL="0"/>
                      <a:r>
                        <a:rPr lang="en-US" sz="1200">
                          <a:solidFill>
                            <a:schemeClr val="bg2"/>
                          </a:solidFill>
                        </a:rPr>
                        <a:t>Veljko Čubrilović</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r>
                        <a:rPr lang="en-US" sz="1200">
                          <a:solidFill>
                            <a:schemeClr val="bg2"/>
                          </a:solidFill>
                        </a:rPr>
                        <a:t>Death by hanging (executed </a:t>
                      </a:r>
                      <a:r>
                        <a:rPr lang="en-US" sz="1200">
                          <a:solidFill>
                            <a:schemeClr val="bg2"/>
                          </a:solidFill>
                          <a:hlinkClick r:id="rId2" action="ppaction://hlinkfile" tooltip="February 3"/>
                        </a:rPr>
                        <a:t>February 3</a:t>
                      </a:r>
                      <a:r>
                        <a:rPr lang="en-US" sz="1200">
                          <a:solidFill>
                            <a:schemeClr val="bg2"/>
                          </a:solidFill>
                        </a:rPr>
                        <a:t> 1915)</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900785">
                <a:tc>
                  <a:txBody>
                    <a:bodyPr/>
                    <a:lstStyle/>
                    <a:p>
                      <a:pPr marL="0"/>
                      <a:r>
                        <a:rPr lang="en-US" sz="1200">
                          <a:solidFill>
                            <a:schemeClr val="bg2"/>
                          </a:solidFill>
                        </a:rPr>
                        <a:t>Nedjo Kerović</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r>
                        <a:rPr lang="en-US" sz="1200">
                          <a:solidFill>
                            <a:schemeClr val="bg2"/>
                          </a:solidFill>
                        </a:rPr>
                        <a:t>Death by hanging; commuted to 20 years in prison by Kaiser Franz-Joseph based on Finance Minister recommendation</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484957">
                <a:tc>
                  <a:txBody>
                    <a:bodyPr/>
                    <a:lstStyle/>
                    <a:p>
                      <a:pPr marL="0"/>
                      <a:r>
                        <a:rPr lang="en-US" sz="1200">
                          <a:solidFill>
                            <a:schemeClr val="bg2"/>
                          </a:solidFill>
                        </a:rPr>
                        <a:t>Mihaijlo Jovanović</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r>
                        <a:rPr lang="en-US" sz="1200">
                          <a:solidFill>
                            <a:schemeClr val="bg2"/>
                          </a:solidFill>
                        </a:rPr>
                        <a:t>Death by hanging (executed </a:t>
                      </a:r>
                      <a:r>
                        <a:rPr lang="en-US" sz="1200">
                          <a:solidFill>
                            <a:schemeClr val="bg2"/>
                          </a:solidFill>
                          <a:hlinkClick r:id="rId2" action="ppaction://hlinkfile" tooltip="February 3"/>
                        </a:rPr>
                        <a:t>February 3</a:t>
                      </a:r>
                      <a:r>
                        <a:rPr lang="en-US" sz="1200">
                          <a:solidFill>
                            <a:schemeClr val="bg2"/>
                          </a:solidFill>
                        </a:rPr>
                        <a:t> 1915)</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900785">
                <a:tc>
                  <a:txBody>
                    <a:bodyPr/>
                    <a:lstStyle/>
                    <a:p>
                      <a:pPr marL="0"/>
                      <a:r>
                        <a:rPr lang="en-US" sz="1200">
                          <a:solidFill>
                            <a:schemeClr val="bg2"/>
                          </a:solidFill>
                        </a:rPr>
                        <a:t>Jakov Milović</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r>
                        <a:rPr lang="en-US" sz="1200">
                          <a:solidFill>
                            <a:schemeClr val="bg2"/>
                          </a:solidFill>
                        </a:rPr>
                        <a:t>Death by hanging; commuted to life in prison by Kaiser Franz-Joseph based on court and Finance Minister recommendation</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277043">
                <a:tc>
                  <a:txBody>
                    <a:bodyPr/>
                    <a:lstStyle/>
                    <a:p>
                      <a:pPr marL="0"/>
                      <a:r>
                        <a:rPr lang="en-US" sz="1200">
                          <a:solidFill>
                            <a:schemeClr val="bg2"/>
                          </a:solidFill>
                        </a:rPr>
                        <a:t>Mitar Kerović</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r>
                        <a:rPr lang="en-US" sz="1200">
                          <a:solidFill>
                            <a:schemeClr val="bg2"/>
                          </a:solidFill>
                        </a:rPr>
                        <a:t>Life in prison</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277043">
                <a:tc>
                  <a:txBody>
                    <a:bodyPr/>
                    <a:lstStyle/>
                    <a:p>
                      <a:pPr marL="0"/>
                      <a:r>
                        <a:rPr lang="en-US" sz="1200">
                          <a:solidFill>
                            <a:schemeClr val="bg2"/>
                          </a:solidFill>
                        </a:rPr>
                        <a:t>Ivo Kranjcević</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r>
                        <a:rPr lang="en-US" sz="1200">
                          <a:solidFill>
                            <a:schemeClr val="bg2"/>
                          </a:solidFill>
                        </a:rPr>
                        <a:t>10 years</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277043">
                <a:tc>
                  <a:txBody>
                    <a:bodyPr/>
                    <a:lstStyle/>
                    <a:p>
                      <a:pPr marL="0"/>
                      <a:r>
                        <a:rPr lang="en-US" sz="1200">
                          <a:solidFill>
                            <a:schemeClr val="bg2"/>
                          </a:solidFill>
                        </a:rPr>
                        <a:t>Branko Zagorac</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r>
                        <a:rPr lang="en-US" sz="1200">
                          <a:solidFill>
                            <a:schemeClr val="bg2"/>
                          </a:solidFill>
                        </a:rPr>
                        <a:t>3 years</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277043">
                <a:tc>
                  <a:txBody>
                    <a:bodyPr/>
                    <a:lstStyle/>
                    <a:p>
                      <a:pPr marL="0"/>
                      <a:r>
                        <a:rPr lang="en-US" sz="1200">
                          <a:solidFill>
                            <a:schemeClr val="bg2"/>
                          </a:solidFill>
                        </a:rPr>
                        <a:t>Marko Perin</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r>
                        <a:rPr lang="en-US" sz="1200">
                          <a:solidFill>
                            <a:schemeClr val="bg2"/>
                          </a:solidFill>
                        </a:rPr>
                        <a:t>3 years</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277043">
                <a:tc>
                  <a:txBody>
                    <a:bodyPr/>
                    <a:lstStyle/>
                    <a:p>
                      <a:pPr marL="0"/>
                      <a:r>
                        <a:rPr lang="en-US" sz="1200">
                          <a:solidFill>
                            <a:schemeClr val="bg2"/>
                          </a:solidFill>
                        </a:rPr>
                        <a:t>Cvijan Stjepanović</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r>
                        <a:rPr lang="en-US" sz="1200">
                          <a:solidFill>
                            <a:schemeClr val="bg2"/>
                          </a:solidFill>
                        </a:rPr>
                        <a:t>7 years</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277043">
                <a:tc>
                  <a:txBody>
                    <a:bodyPr/>
                    <a:lstStyle/>
                    <a:p>
                      <a:pPr marL="0"/>
                      <a:r>
                        <a:rPr lang="en-US" sz="1200">
                          <a:solidFill>
                            <a:schemeClr val="bg2"/>
                          </a:solidFill>
                        </a:rPr>
                        <a:t>Nine Defendants</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r>
                        <a:rPr lang="en-US" sz="1200" dirty="0">
                          <a:solidFill>
                            <a:schemeClr val="bg2"/>
                          </a:solidFill>
                        </a:rPr>
                        <a:t>Acquitted</a:t>
                      </a:r>
                    </a:p>
                  </a:txBody>
                  <a:tcPr marL="60806" marR="60806" marT="30403" marB="30403"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bl>
          </a:graphicData>
        </a:graphic>
      </p:graphicFrame>
      <p:graphicFrame>
        <p:nvGraphicFramePr>
          <p:cNvPr id="5" name="Table 4"/>
          <p:cNvGraphicFramePr>
            <a:graphicFrameLocks noGrp="1"/>
          </p:cNvGraphicFramePr>
          <p:nvPr/>
        </p:nvGraphicFramePr>
        <p:xfrm>
          <a:off x="4419600" y="0"/>
          <a:ext cx="4724400" cy="6857999"/>
        </p:xfrm>
        <a:graphic>
          <a:graphicData uri="http://schemas.openxmlformats.org/drawingml/2006/table">
            <a:tbl>
              <a:tblPr/>
              <a:tblGrid>
                <a:gridCol w="2362200"/>
                <a:gridCol w="2362200"/>
              </a:tblGrid>
              <a:tr h="583659">
                <a:tc>
                  <a:txBody>
                    <a:bodyPr/>
                    <a:lstStyle/>
                    <a:p>
                      <a:pPr marL="0"/>
                      <a:r>
                        <a:rPr lang="en-US" sz="1700" dirty="0">
                          <a:solidFill>
                            <a:schemeClr val="bg2"/>
                          </a:solidFill>
                        </a:rPr>
                        <a:t>Name</a:t>
                      </a:r>
                    </a:p>
                  </a:txBody>
                  <a:tcPr marL="86468" marR="86468" marT="43234" marB="4323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r>
                        <a:rPr lang="en-US" sz="1700">
                          <a:solidFill>
                            <a:schemeClr val="bg2"/>
                          </a:solidFill>
                        </a:rPr>
                        <a:t>Sentence</a:t>
                      </a:r>
                    </a:p>
                  </a:txBody>
                  <a:tcPr marL="86468" marR="86468" marT="43234" marB="4323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1459149">
                <a:tc>
                  <a:txBody>
                    <a:bodyPr/>
                    <a:lstStyle/>
                    <a:p>
                      <a:pPr marL="0"/>
                      <a:r>
                        <a:rPr lang="en-US" sz="1700">
                          <a:solidFill>
                            <a:schemeClr val="bg2"/>
                          </a:solidFill>
                        </a:rPr>
                        <a:t>Apis</a:t>
                      </a:r>
                    </a:p>
                  </a:txBody>
                  <a:tcPr marL="86468" marR="86468" marT="43234" marB="4323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r>
                        <a:rPr lang="en-US" sz="1700">
                          <a:solidFill>
                            <a:schemeClr val="bg2"/>
                          </a:solidFill>
                        </a:rPr>
                        <a:t>Death by firing squad, (executed </a:t>
                      </a:r>
                      <a:r>
                        <a:rPr lang="en-US" sz="1700">
                          <a:solidFill>
                            <a:schemeClr val="bg2"/>
                          </a:solidFill>
                          <a:hlinkClick r:id="rId3" action="ppaction://hlinkfile" tooltip="June 26"/>
                        </a:rPr>
                        <a:t>June 26</a:t>
                      </a:r>
                      <a:r>
                        <a:rPr lang="en-US" sz="1700">
                          <a:solidFill>
                            <a:schemeClr val="bg2"/>
                          </a:solidFill>
                        </a:rPr>
                        <a:t>, 1917) and 70 dinar court fee and additional witness fees</a:t>
                      </a:r>
                    </a:p>
                  </a:txBody>
                  <a:tcPr marL="86468" marR="86468" marT="43234" marB="4323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1459149">
                <a:tc>
                  <a:txBody>
                    <a:bodyPr/>
                    <a:lstStyle/>
                    <a:p>
                      <a:pPr marL="0"/>
                      <a:r>
                        <a:rPr lang="en-US" sz="1700">
                          <a:solidFill>
                            <a:schemeClr val="bg2"/>
                          </a:solidFill>
                        </a:rPr>
                        <a:t>Colonel Ljuba Vulović</a:t>
                      </a:r>
                    </a:p>
                  </a:txBody>
                  <a:tcPr marL="86468" marR="86468" marT="43234" marB="4323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r>
                        <a:rPr lang="en-US" sz="1700" dirty="0">
                          <a:solidFill>
                            <a:schemeClr val="bg2"/>
                          </a:solidFill>
                        </a:rPr>
                        <a:t>Death by firing squad, (executed </a:t>
                      </a:r>
                      <a:r>
                        <a:rPr lang="en-US" sz="1700" dirty="0">
                          <a:solidFill>
                            <a:schemeClr val="bg2"/>
                          </a:solidFill>
                          <a:hlinkClick r:id="rId3" action="ppaction://hlinkfile" tooltip="June 26"/>
                        </a:rPr>
                        <a:t>June 26</a:t>
                      </a:r>
                      <a:r>
                        <a:rPr lang="en-US" sz="1700" dirty="0">
                          <a:solidFill>
                            <a:schemeClr val="bg2"/>
                          </a:solidFill>
                        </a:rPr>
                        <a:t>, 1917) and 70 dinar court fee and additional witness fees</a:t>
                      </a:r>
                    </a:p>
                  </a:txBody>
                  <a:tcPr marL="86468" marR="86468" marT="43234" marB="4323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1459149">
                <a:tc>
                  <a:txBody>
                    <a:bodyPr/>
                    <a:lstStyle/>
                    <a:p>
                      <a:pPr marL="0"/>
                      <a:r>
                        <a:rPr lang="en-US" sz="1700">
                          <a:solidFill>
                            <a:schemeClr val="bg2"/>
                          </a:solidFill>
                        </a:rPr>
                        <a:t>Rade Malobabić</a:t>
                      </a:r>
                    </a:p>
                  </a:txBody>
                  <a:tcPr marL="86468" marR="86468" marT="43234" marB="4323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r>
                        <a:rPr lang="en-US" sz="1700" dirty="0">
                          <a:solidFill>
                            <a:schemeClr val="bg2"/>
                          </a:solidFill>
                        </a:rPr>
                        <a:t>Death by firing squad, (executed </a:t>
                      </a:r>
                      <a:r>
                        <a:rPr lang="en-US" sz="1700" dirty="0">
                          <a:solidFill>
                            <a:schemeClr val="bg2"/>
                          </a:solidFill>
                          <a:hlinkClick r:id="rId3" action="ppaction://hlinkfile" tooltip="June 26"/>
                        </a:rPr>
                        <a:t>June 26</a:t>
                      </a:r>
                      <a:r>
                        <a:rPr lang="en-US" sz="1700" dirty="0">
                          <a:solidFill>
                            <a:schemeClr val="bg2"/>
                          </a:solidFill>
                        </a:rPr>
                        <a:t>, 1917) and 70 dinar court fee and additional witness fees</a:t>
                      </a:r>
                    </a:p>
                  </a:txBody>
                  <a:tcPr marL="86468" marR="86468" marT="43234" marB="4323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1896893">
                <a:tc>
                  <a:txBody>
                    <a:bodyPr/>
                    <a:lstStyle/>
                    <a:p>
                      <a:pPr marL="0"/>
                      <a:r>
                        <a:rPr lang="en-US" sz="1700">
                          <a:solidFill>
                            <a:schemeClr val="bg2"/>
                          </a:solidFill>
                        </a:rPr>
                        <a:t>Mehmedbasić</a:t>
                      </a:r>
                    </a:p>
                  </a:txBody>
                  <a:tcPr marL="86468" marR="86468" marT="43234" marB="4323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r>
                        <a:rPr lang="en-US" sz="1700" dirty="0">
                          <a:solidFill>
                            <a:schemeClr val="bg2"/>
                          </a:solidFill>
                        </a:rPr>
                        <a:t>15 years prison (commuted and released in 1919) and 60 dinar court fee and additional witness fees</a:t>
                      </a:r>
                    </a:p>
                  </a:txBody>
                  <a:tcPr marL="86468" marR="86468" marT="43234" marB="4323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bl>
          </a:graphicData>
        </a:graphic>
      </p:graphicFrame>
    </p:spTree>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838200"/>
          </a:xfrm>
        </p:spPr>
        <p:txBody>
          <a:bodyPr/>
          <a:lstStyle/>
          <a:p>
            <a:r>
              <a:rPr lang="en-US" dirty="0" smtClean="0"/>
              <a:t>The Guns of August</a:t>
            </a:r>
            <a:endParaRPr lang="en-US" dirty="0"/>
          </a:p>
        </p:txBody>
      </p:sp>
      <p:sp>
        <p:nvSpPr>
          <p:cNvPr id="3" name="Content Placeholder 2"/>
          <p:cNvSpPr>
            <a:spLocks noGrp="1"/>
          </p:cNvSpPr>
          <p:nvPr>
            <p:ph idx="1"/>
          </p:nvPr>
        </p:nvSpPr>
        <p:spPr>
          <a:xfrm>
            <a:off x="0" y="838200"/>
            <a:ext cx="6096000" cy="6019800"/>
          </a:xfrm>
        </p:spPr>
        <p:txBody>
          <a:bodyPr/>
          <a:lstStyle/>
          <a:p>
            <a:r>
              <a:rPr lang="en-US" dirty="0" smtClean="0"/>
              <a:t>Austria-Hungary declares war on Serbia</a:t>
            </a:r>
          </a:p>
          <a:p>
            <a:r>
              <a:rPr lang="en-US" dirty="0" smtClean="0"/>
              <a:t>Kaiser William II of Germany wrote a letter to Austria-Hungary telling them that Germany would support them in any war against Serbia</a:t>
            </a:r>
          </a:p>
          <a:p>
            <a:r>
              <a:rPr lang="en-US" dirty="0" smtClean="0"/>
              <a:t>Russia openly supported Serbia so Germany declared war on Russia</a:t>
            </a:r>
          </a:p>
          <a:p>
            <a:r>
              <a:rPr lang="en-US" dirty="0" smtClean="0"/>
              <a:t>France openly supported Russia so Germany declared war on France</a:t>
            </a:r>
          </a:p>
        </p:txBody>
      </p:sp>
      <p:pic>
        <p:nvPicPr>
          <p:cNvPr id="4100" name="Picture 4" descr="http://upload.wikimedia.org/wikipedia/commons/thumb/8/86/WW1_TitlePicture_For_Wikipedia_Article.jpg/300px-WW1_TitlePicture_For_Wikipedia_Article.jpg">
            <a:hlinkClick r:id="rId2" tooltip="WW1 TitlePicture For Wikipedia Article.jpg"/>
          </p:cNvPr>
          <p:cNvPicPr>
            <a:picLocks noChangeAspect="1" noChangeArrowheads="1"/>
          </p:cNvPicPr>
          <p:nvPr/>
        </p:nvPicPr>
        <p:blipFill>
          <a:blip r:embed="rId3"/>
          <a:srcRect/>
          <a:stretch>
            <a:fillRect/>
          </a:stretch>
        </p:blipFill>
        <p:spPr bwMode="auto">
          <a:xfrm>
            <a:off x="5886310" y="762000"/>
            <a:ext cx="3257690" cy="4419600"/>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838200"/>
          </a:xfrm>
        </p:spPr>
        <p:txBody>
          <a:bodyPr/>
          <a:lstStyle/>
          <a:p>
            <a:r>
              <a:rPr lang="en-US" dirty="0" smtClean="0"/>
              <a:t>The Guns of August</a:t>
            </a:r>
            <a:endParaRPr lang="en-US" dirty="0"/>
          </a:p>
        </p:txBody>
      </p:sp>
      <p:sp>
        <p:nvSpPr>
          <p:cNvPr id="3" name="Content Placeholder 2"/>
          <p:cNvSpPr>
            <a:spLocks noGrp="1"/>
          </p:cNvSpPr>
          <p:nvPr>
            <p:ph idx="1"/>
          </p:nvPr>
        </p:nvSpPr>
        <p:spPr>
          <a:xfrm>
            <a:off x="0" y="838200"/>
            <a:ext cx="6096000" cy="6019800"/>
          </a:xfrm>
        </p:spPr>
        <p:txBody>
          <a:bodyPr/>
          <a:lstStyle/>
          <a:p>
            <a:r>
              <a:rPr lang="en-US" dirty="0" smtClean="0"/>
              <a:t>The </a:t>
            </a:r>
            <a:r>
              <a:rPr lang="en-US" dirty="0" err="1" smtClean="0"/>
              <a:t>Schlieffen</a:t>
            </a:r>
            <a:r>
              <a:rPr lang="en-US" dirty="0" smtClean="0"/>
              <a:t> Plan</a:t>
            </a:r>
          </a:p>
          <a:p>
            <a:pPr lvl="1"/>
            <a:r>
              <a:rPr lang="en-US" dirty="0" smtClean="0"/>
              <a:t>German General Alfred Von </a:t>
            </a:r>
            <a:r>
              <a:rPr lang="en-US" dirty="0" err="1" smtClean="0"/>
              <a:t>Schlieffen</a:t>
            </a:r>
            <a:r>
              <a:rPr lang="en-US" dirty="0" smtClean="0"/>
              <a:t> developed a plan to avoid a two-front war</a:t>
            </a:r>
          </a:p>
          <a:p>
            <a:pPr lvl="1"/>
            <a:r>
              <a:rPr lang="en-US" dirty="0" smtClean="0"/>
              <a:t>Germany would invade France through neutral Belgium</a:t>
            </a:r>
          </a:p>
          <a:p>
            <a:pPr lvl="2"/>
            <a:r>
              <a:rPr lang="en-US" dirty="0" smtClean="0"/>
              <a:t>The plan was to surprise France and defeat them quickly so the Germans could then move to defeat the Russians</a:t>
            </a:r>
          </a:p>
          <a:p>
            <a:pPr lvl="1"/>
            <a:r>
              <a:rPr lang="en-US" dirty="0" smtClean="0"/>
              <a:t>Britain was outraged that the Germans invaded through a neutral country so they joined the French in the fight against Germany</a:t>
            </a:r>
            <a:endParaRPr lang="en-US" dirty="0"/>
          </a:p>
        </p:txBody>
      </p:sp>
      <p:pic>
        <p:nvPicPr>
          <p:cNvPr id="1026" name="Picture 2" descr="Alfred Graf von Schlieffen">
            <a:hlinkClick r:id="rId2" tooltip="Alfred Graf von Schlieffen"/>
          </p:cNvPr>
          <p:cNvPicPr>
            <a:picLocks noChangeAspect="1" noChangeArrowheads="1"/>
          </p:cNvPicPr>
          <p:nvPr/>
        </p:nvPicPr>
        <p:blipFill>
          <a:blip r:embed="rId3"/>
          <a:srcRect/>
          <a:stretch>
            <a:fillRect/>
          </a:stretch>
        </p:blipFill>
        <p:spPr bwMode="auto">
          <a:xfrm>
            <a:off x="6477000" y="533400"/>
            <a:ext cx="2667000" cy="4874685"/>
          </a:xfrm>
          <a:prstGeom prst="rect">
            <a:avLst/>
          </a:prstGeom>
          <a:noFill/>
        </p:spPr>
      </p:pic>
      <p:sp>
        <p:nvSpPr>
          <p:cNvPr id="5" name="TextBox 4"/>
          <p:cNvSpPr txBox="1"/>
          <p:nvPr/>
        </p:nvSpPr>
        <p:spPr>
          <a:xfrm>
            <a:off x="6477000" y="5410200"/>
            <a:ext cx="2667000" cy="400110"/>
          </a:xfrm>
          <a:prstGeom prst="rect">
            <a:avLst/>
          </a:prstGeom>
          <a:noFill/>
        </p:spPr>
        <p:txBody>
          <a:bodyPr wrap="square" rtlCol="0">
            <a:spAutoFit/>
          </a:bodyPr>
          <a:lstStyle/>
          <a:p>
            <a:pPr algn="ctr"/>
            <a:r>
              <a:rPr lang="en-US" sz="2000" dirty="0" smtClean="0"/>
              <a:t>Alfred Von </a:t>
            </a:r>
            <a:r>
              <a:rPr lang="en-US" sz="2000" dirty="0" err="1" smtClean="0"/>
              <a:t>Schlieffen</a:t>
            </a:r>
            <a:endParaRPr lang="en-US" sz="20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lstStyle/>
          <a:p>
            <a:pPr algn="ctr"/>
            <a:r>
              <a:rPr lang="en-US" dirty="0" smtClean="0"/>
              <a:t>The </a:t>
            </a:r>
            <a:r>
              <a:rPr lang="en-US" dirty="0" err="1" smtClean="0"/>
              <a:t>Schleiffen</a:t>
            </a:r>
            <a:r>
              <a:rPr lang="en-US" dirty="0" smtClean="0"/>
              <a:t> Plan</a:t>
            </a:r>
            <a:endParaRPr lang="en-US" dirty="0"/>
          </a:p>
        </p:txBody>
      </p:sp>
      <p:sp>
        <p:nvSpPr>
          <p:cNvPr id="3" name="Content Placeholder 2"/>
          <p:cNvSpPr>
            <a:spLocks noGrp="1"/>
          </p:cNvSpPr>
          <p:nvPr>
            <p:ph idx="1"/>
          </p:nvPr>
        </p:nvSpPr>
        <p:spPr/>
        <p:txBody>
          <a:bodyPr/>
          <a:lstStyle/>
          <a:p>
            <a:endParaRPr lang="en-US"/>
          </a:p>
        </p:txBody>
      </p:sp>
      <p:pic>
        <p:nvPicPr>
          <p:cNvPr id="58372" name="Picture 4" descr="http://www.johndclare.net/images/Alliances_map.GIF"/>
          <p:cNvPicPr>
            <a:picLocks noChangeAspect="1" noChangeArrowheads="1"/>
          </p:cNvPicPr>
          <p:nvPr/>
        </p:nvPicPr>
        <p:blipFill>
          <a:blip r:embed="rId2"/>
          <a:srcRect/>
          <a:stretch>
            <a:fillRect/>
          </a:stretch>
        </p:blipFill>
        <p:spPr bwMode="auto">
          <a:xfrm>
            <a:off x="0" y="632846"/>
            <a:ext cx="9144000" cy="6225154"/>
          </a:xfrm>
          <a:prstGeom prst="rect">
            <a:avLst/>
          </a:prstGeom>
          <a:noFill/>
        </p:spPr>
      </p:pic>
      <p:sp>
        <p:nvSpPr>
          <p:cNvPr id="14" name="Left Arrow 13"/>
          <p:cNvSpPr/>
          <p:nvPr/>
        </p:nvSpPr>
        <p:spPr bwMode="auto">
          <a:xfrm rot="19740033">
            <a:off x="2373245" y="3029954"/>
            <a:ext cx="1219200" cy="3810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fmla="#ppt_w*sin(2.5*pi*$)">
                                          <p:val>
                                            <p:fltVal val="0"/>
                                          </p:val>
                                        </p:tav>
                                        <p:tav tm="100000">
                                          <p:val>
                                            <p:fltVal val="1"/>
                                          </p:val>
                                        </p:tav>
                                      </p:tavLst>
                                    </p:anim>
                                    <p:anim calcmode="lin" valueType="num">
                                      <p:cBhvr>
                                        <p:cTn id="8"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838200"/>
          </a:xfrm>
        </p:spPr>
        <p:txBody>
          <a:bodyPr/>
          <a:lstStyle/>
          <a:p>
            <a:endParaRPr lang="en-US" dirty="0"/>
          </a:p>
        </p:txBody>
      </p:sp>
      <p:sp>
        <p:nvSpPr>
          <p:cNvPr id="3" name="Content Placeholder 2"/>
          <p:cNvSpPr>
            <a:spLocks noGrp="1"/>
          </p:cNvSpPr>
          <p:nvPr>
            <p:ph idx="1"/>
          </p:nvPr>
        </p:nvSpPr>
        <p:spPr>
          <a:xfrm>
            <a:off x="0" y="838200"/>
            <a:ext cx="6096000" cy="6019800"/>
          </a:xfrm>
        </p:spPr>
        <p:txBody>
          <a:bodyPr/>
          <a:lstStyle/>
          <a:p>
            <a:endParaRPr lang="en-US" dirty="0"/>
          </a:p>
        </p:txBody>
      </p:sp>
      <p:pic>
        <p:nvPicPr>
          <p:cNvPr id="2050" name="Picture 2" descr="Image:WWIchartX.png">
            <a:hlinkClick r:id="rId2"/>
          </p:cNvPr>
          <p:cNvPicPr>
            <a:picLocks noChangeAspect="1" noChangeArrowheads="1"/>
          </p:cNvPicPr>
          <p:nvPr/>
        </p:nvPicPr>
        <p:blipFill>
          <a:blip r:embed="rId3"/>
          <a:srcRect/>
          <a:stretch>
            <a:fillRect/>
          </a:stretch>
        </p:blipFill>
        <p:spPr bwMode="auto">
          <a:xfrm>
            <a:off x="0" y="304800"/>
            <a:ext cx="8875402" cy="63246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685800"/>
          </a:xfrm>
        </p:spPr>
        <p:txBody>
          <a:bodyPr/>
          <a:lstStyle/>
          <a:p>
            <a:r>
              <a:rPr lang="en-US" dirty="0" smtClean="0"/>
              <a:t>A New Kind of Conflict</a:t>
            </a:r>
            <a:endParaRPr lang="en-US" dirty="0"/>
          </a:p>
        </p:txBody>
      </p:sp>
      <p:sp>
        <p:nvSpPr>
          <p:cNvPr id="3" name="Content Placeholder 2"/>
          <p:cNvSpPr>
            <a:spLocks noGrp="1"/>
          </p:cNvSpPr>
          <p:nvPr>
            <p:ph idx="1"/>
          </p:nvPr>
        </p:nvSpPr>
        <p:spPr>
          <a:xfrm>
            <a:off x="0" y="685800"/>
            <a:ext cx="5486400" cy="6172200"/>
          </a:xfrm>
        </p:spPr>
        <p:txBody>
          <a:bodyPr/>
          <a:lstStyle/>
          <a:p>
            <a:r>
              <a:rPr lang="en-US" dirty="0" smtClean="0"/>
              <a:t>The Great War</a:t>
            </a:r>
          </a:p>
          <a:p>
            <a:pPr lvl="1"/>
            <a:r>
              <a:rPr lang="en-US" dirty="0" smtClean="0"/>
              <a:t>Largest conflict in World History up to this point</a:t>
            </a:r>
          </a:p>
          <a:p>
            <a:pPr lvl="1"/>
            <a:r>
              <a:rPr lang="en-US" dirty="0" smtClean="0"/>
              <a:t>French – 8.5 million</a:t>
            </a:r>
          </a:p>
          <a:p>
            <a:pPr lvl="1"/>
            <a:r>
              <a:rPr lang="en-US" dirty="0" smtClean="0"/>
              <a:t>British – 9 million</a:t>
            </a:r>
          </a:p>
          <a:p>
            <a:pPr lvl="1"/>
            <a:r>
              <a:rPr lang="en-US" dirty="0" smtClean="0"/>
              <a:t>Russians – 12 million</a:t>
            </a:r>
          </a:p>
          <a:p>
            <a:pPr lvl="1"/>
            <a:r>
              <a:rPr lang="en-US" dirty="0" smtClean="0"/>
              <a:t>Germans – 11 million</a:t>
            </a:r>
          </a:p>
          <a:p>
            <a:pPr lvl="2"/>
            <a:r>
              <a:rPr lang="en-US" dirty="0" smtClean="0"/>
              <a:t>1 out of every 4 who fought died during the conflict</a:t>
            </a:r>
          </a:p>
          <a:p>
            <a:pPr lvl="2"/>
            <a:r>
              <a:rPr lang="en-US" dirty="0" smtClean="0"/>
              <a:t>Casualty rate was 56% during the conflict</a:t>
            </a:r>
          </a:p>
          <a:p>
            <a:r>
              <a:rPr lang="en-US" dirty="0" smtClean="0"/>
              <a:t>Dice Game</a:t>
            </a:r>
            <a:endParaRPr lang="en-US" dirty="0"/>
          </a:p>
        </p:txBody>
      </p:sp>
      <p:pic>
        <p:nvPicPr>
          <p:cNvPr id="4" name="Picture 7"/>
          <p:cNvPicPr>
            <a:picLocks noChangeAspect="1" noChangeArrowheads="1"/>
          </p:cNvPicPr>
          <p:nvPr/>
        </p:nvPicPr>
        <p:blipFill>
          <a:blip r:embed="rId2"/>
          <a:srcRect/>
          <a:stretch>
            <a:fillRect/>
          </a:stretch>
        </p:blipFill>
        <p:spPr bwMode="auto">
          <a:xfrm>
            <a:off x="5029200" y="1981200"/>
            <a:ext cx="4114800" cy="2720975"/>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685800"/>
          </a:xfrm>
        </p:spPr>
        <p:txBody>
          <a:bodyPr/>
          <a:lstStyle/>
          <a:p>
            <a:r>
              <a:rPr lang="en-US" dirty="0" smtClean="0"/>
              <a:t>A New Kind of Conflict</a:t>
            </a:r>
            <a:endParaRPr lang="en-US" dirty="0"/>
          </a:p>
        </p:txBody>
      </p:sp>
      <p:sp>
        <p:nvSpPr>
          <p:cNvPr id="3" name="Content Placeholder 2"/>
          <p:cNvSpPr>
            <a:spLocks noGrp="1"/>
          </p:cNvSpPr>
          <p:nvPr>
            <p:ph idx="1"/>
          </p:nvPr>
        </p:nvSpPr>
        <p:spPr>
          <a:xfrm>
            <a:off x="0" y="685800"/>
            <a:ext cx="5486400" cy="6172200"/>
          </a:xfrm>
        </p:spPr>
        <p:txBody>
          <a:bodyPr/>
          <a:lstStyle/>
          <a:p>
            <a:r>
              <a:rPr lang="en-US" sz="2800" dirty="0" smtClean="0"/>
              <a:t>Germany invades France through Belgium</a:t>
            </a:r>
          </a:p>
          <a:p>
            <a:r>
              <a:rPr lang="en-US" sz="2800" dirty="0" smtClean="0"/>
              <a:t>Russia mobilizes in the East faster than expected</a:t>
            </a:r>
          </a:p>
          <a:p>
            <a:r>
              <a:rPr lang="en-US" sz="2800" dirty="0" smtClean="0"/>
              <a:t>Germany is forced to send many troops to the Eastern front</a:t>
            </a:r>
          </a:p>
          <a:p>
            <a:r>
              <a:rPr lang="en-US" sz="2800" dirty="0" smtClean="0"/>
              <a:t>The French push back the German offensive at the battle of the Marne</a:t>
            </a:r>
          </a:p>
          <a:p>
            <a:r>
              <a:rPr lang="en-US" sz="2800" dirty="0" smtClean="0"/>
              <a:t>Germany now knows that the </a:t>
            </a:r>
            <a:r>
              <a:rPr lang="en-US" sz="2800" dirty="0" err="1" smtClean="0"/>
              <a:t>Schlieffen</a:t>
            </a:r>
            <a:r>
              <a:rPr lang="en-US" sz="2800" dirty="0" smtClean="0"/>
              <a:t> plan can’t work</a:t>
            </a:r>
          </a:p>
          <a:p>
            <a:r>
              <a:rPr lang="en-US" sz="2800" dirty="0" smtClean="0"/>
              <a:t>Germany and France have a stalemate for 4 years</a:t>
            </a:r>
            <a:endParaRPr lang="en-US" sz="2800" dirty="0"/>
          </a:p>
        </p:txBody>
      </p:sp>
      <p:pic>
        <p:nvPicPr>
          <p:cNvPr id="4" name="Picture 4"/>
          <p:cNvPicPr>
            <a:picLocks noChangeAspect="1" noChangeArrowheads="1"/>
          </p:cNvPicPr>
          <p:nvPr/>
        </p:nvPicPr>
        <p:blipFill>
          <a:blip r:embed="rId2"/>
          <a:srcRect/>
          <a:stretch>
            <a:fillRect/>
          </a:stretch>
        </p:blipFill>
        <p:spPr bwMode="auto">
          <a:xfrm>
            <a:off x="4948183" y="2133600"/>
            <a:ext cx="4195817" cy="3101975"/>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143000"/>
          </a:xfrm>
        </p:spPr>
        <p:txBody>
          <a:bodyPr/>
          <a:lstStyle/>
          <a:p>
            <a:r>
              <a:rPr lang="en-US" dirty="0" smtClean="0"/>
              <a:t>The Stage is Set</a:t>
            </a:r>
            <a:endParaRPr lang="en-US" dirty="0"/>
          </a:p>
        </p:txBody>
      </p:sp>
      <p:sp>
        <p:nvSpPr>
          <p:cNvPr id="3" name="Content Placeholder 2"/>
          <p:cNvSpPr>
            <a:spLocks noGrp="1"/>
          </p:cNvSpPr>
          <p:nvPr>
            <p:ph idx="1"/>
          </p:nvPr>
        </p:nvSpPr>
        <p:spPr>
          <a:xfrm>
            <a:off x="0" y="1143000"/>
            <a:ext cx="6248400" cy="5562600"/>
          </a:xfrm>
        </p:spPr>
        <p:txBody>
          <a:bodyPr/>
          <a:lstStyle/>
          <a:p>
            <a:r>
              <a:rPr lang="en-US" dirty="0" smtClean="0"/>
              <a:t>The Pursuit of Peace - Pacifism</a:t>
            </a:r>
          </a:p>
          <a:p>
            <a:pPr lvl="1"/>
            <a:r>
              <a:rPr lang="en-US" dirty="0" smtClean="0"/>
              <a:t>Early 1900’s saw a period of many European nations pursuing peace</a:t>
            </a:r>
          </a:p>
          <a:p>
            <a:pPr lvl="1"/>
            <a:r>
              <a:rPr lang="en-US" dirty="0" smtClean="0"/>
              <a:t>First modern Olympic Games held in Athens in 1896</a:t>
            </a:r>
          </a:p>
          <a:p>
            <a:pPr lvl="1"/>
            <a:r>
              <a:rPr lang="en-US" dirty="0" smtClean="0"/>
              <a:t>Alfred Nobel regrets his invention and creates the Nobel Peace Prize</a:t>
            </a:r>
          </a:p>
          <a:p>
            <a:r>
              <a:rPr lang="en-US" dirty="0" smtClean="0"/>
              <a:t>As we will see this period of peace will be short lived</a:t>
            </a:r>
          </a:p>
          <a:p>
            <a:pPr lvl="1"/>
            <a:endParaRPr lang="en-US" dirty="0"/>
          </a:p>
        </p:txBody>
      </p:sp>
      <p:pic>
        <p:nvPicPr>
          <p:cNvPr id="44034" name="Picture 2" descr="http://upload.wikimedia.org/wikipedia/commons/thumb/6/6e/AlfredNobel_adjusted.jpg/225px-AlfredNobel_adjusted.jpg">
            <a:hlinkClick r:id="rId2" tooltip="AlfredNobel adjusted.jpg"/>
          </p:cNvPr>
          <p:cNvPicPr>
            <a:picLocks noChangeAspect="1" noChangeArrowheads="1"/>
          </p:cNvPicPr>
          <p:nvPr/>
        </p:nvPicPr>
        <p:blipFill>
          <a:blip r:embed="rId3"/>
          <a:srcRect/>
          <a:stretch>
            <a:fillRect/>
          </a:stretch>
        </p:blipFill>
        <p:spPr bwMode="auto">
          <a:xfrm>
            <a:off x="6248400" y="914400"/>
            <a:ext cx="2895600" cy="3976624"/>
          </a:xfrm>
          <a:prstGeom prst="rect">
            <a:avLst/>
          </a:prstGeom>
          <a:noFill/>
        </p:spPr>
      </p:pic>
      <p:sp>
        <p:nvSpPr>
          <p:cNvPr id="5" name="TextBox 4"/>
          <p:cNvSpPr txBox="1"/>
          <p:nvPr/>
        </p:nvSpPr>
        <p:spPr>
          <a:xfrm>
            <a:off x="6477000" y="4953000"/>
            <a:ext cx="2667000" cy="707886"/>
          </a:xfrm>
          <a:prstGeom prst="rect">
            <a:avLst/>
          </a:prstGeom>
          <a:noFill/>
        </p:spPr>
        <p:txBody>
          <a:bodyPr wrap="square" rtlCol="0">
            <a:spAutoFit/>
          </a:bodyPr>
          <a:lstStyle/>
          <a:p>
            <a:pPr algn="ctr"/>
            <a:r>
              <a:rPr lang="en-US" sz="2000" dirty="0" smtClean="0"/>
              <a:t>Alfred Nobel – Swedish Inventor</a:t>
            </a:r>
            <a:endParaRPr lang="en-US" sz="20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685800"/>
          </a:xfrm>
        </p:spPr>
        <p:txBody>
          <a:bodyPr/>
          <a:lstStyle/>
          <a:p>
            <a:r>
              <a:rPr lang="en-US" dirty="0" smtClean="0"/>
              <a:t>A New Kind of Conflict</a:t>
            </a:r>
            <a:endParaRPr lang="en-US" dirty="0"/>
          </a:p>
        </p:txBody>
      </p:sp>
      <p:sp>
        <p:nvSpPr>
          <p:cNvPr id="3" name="Content Placeholder 2"/>
          <p:cNvSpPr>
            <a:spLocks noGrp="1"/>
          </p:cNvSpPr>
          <p:nvPr>
            <p:ph idx="1"/>
          </p:nvPr>
        </p:nvSpPr>
        <p:spPr>
          <a:xfrm>
            <a:off x="0" y="685800"/>
            <a:ext cx="5486400" cy="6172200"/>
          </a:xfrm>
        </p:spPr>
        <p:txBody>
          <a:bodyPr/>
          <a:lstStyle/>
          <a:p>
            <a:r>
              <a:rPr lang="en-US" dirty="0" smtClean="0"/>
              <a:t>Trench Warfare</a:t>
            </a:r>
          </a:p>
          <a:p>
            <a:pPr lvl="1"/>
            <a:r>
              <a:rPr lang="en-US" dirty="0" smtClean="0"/>
              <a:t>A form of  battle that consisted of taking small areas of territory by advancing from trench to trench</a:t>
            </a:r>
          </a:p>
          <a:p>
            <a:pPr lvl="1"/>
            <a:r>
              <a:rPr lang="en-US" dirty="0" smtClean="0"/>
              <a:t>Advances in technology made trench warfare highly ineffective and extremely costly to human life</a:t>
            </a:r>
          </a:p>
          <a:p>
            <a:pPr lvl="1"/>
            <a:r>
              <a:rPr lang="en-US" dirty="0" smtClean="0"/>
              <a:t>The area between trenches was known as “No Man’s Land”</a:t>
            </a:r>
          </a:p>
          <a:p>
            <a:pPr lvl="1"/>
            <a:r>
              <a:rPr lang="en-US" dirty="0" smtClean="0"/>
              <a:t>“Over the Top” – leaving your trench and charging towards the enemy</a:t>
            </a:r>
          </a:p>
        </p:txBody>
      </p:sp>
      <p:pic>
        <p:nvPicPr>
          <p:cNvPr id="5" name="Picture 6"/>
          <p:cNvPicPr>
            <a:picLocks noChangeAspect="1" noChangeArrowheads="1"/>
          </p:cNvPicPr>
          <p:nvPr/>
        </p:nvPicPr>
        <p:blipFill>
          <a:blip r:embed="rId2"/>
          <a:srcRect/>
          <a:stretch>
            <a:fillRect/>
          </a:stretch>
        </p:blipFill>
        <p:spPr bwMode="auto">
          <a:xfrm>
            <a:off x="5410200" y="762000"/>
            <a:ext cx="3733800" cy="5139588"/>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type="title"/>
          </p:nvPr>
        </p:nvSpPr>
        <p:spPr>
          <a:xfrm>
            <a:off x="0" y="533400"/>
            <a:ext cx="4648200" cy="1143000"/>
          </a:xfrm>
        </p:spPr>
        <p:txBody>
          <a:bodyPr/>
          <a:lstStyle/>
          <a:p>
            <a:r>
              <a:rPr lang="en-US"/>
              <a:t>Trench Warfare</a:t>
            </a:r>
          </a:p>
        </p:txBody>
      </p:sp>
      <p:pic>
        <p:nvPicPr>
          <p:cNvPr id="10244" name="Picture 4"/>
          <p:cNvPicPr>
            <a:picLocks noChangeAspect="1" noChangeArrowheads="1"/>
          </p:cNvPicPr>
          <p:nvPr/>
        </p:nvPicPr>
        <p:blipFill>
          <a:blip r:embed="rId3"/>
          <a:srcRect/>
          <a:stretch>
            <a:fillRect/>
          </a:stretch>
        </p:blipFill>
        <p:spPr bwMode="auto">
          <a:xfrm>
            <a:off x="4419600" y="0"/>
            <a:ext cx="4724400" cy="3549650"/>
          </a:xfrm>
          <a:prstGeom prst="rect">
            <a:avLst/>
          </a:prstGeom>
          <a:noFill/>
          <a:ln w="9525">
            <a:noFill/>
            <a:miter lim="800000"/>
            <a:headEnd/>
            <a:tailEnd/>
          </a:ln>
          <a:effectLst/>
        </p:spPr>
      </p:pic>
      <p:pic>
        <p:nvPicPr>
          <p:cNvPr id="10249" name="Picture 9"/>
          <p:cNvPicPr>
            <a:picLocks noChangeAspect="1" noChangeArrowheads="1"/>
          </p:cNvPicPr>
          <p:nvPr/>
        </p:nvPicPr>
        <p:blipFill>
          <a:blip r:embed="rId4"/>
          <a:srcRect/>
          <a:stretch>
            <a:fillRect/>
          </a:stretch>
        </p:blipFill>
        <p:spPr bwMode="auto">
          <a:xfrm>
            <a:off x="0" y="3540125"/>
            <a:ext cx="4648200" cy="3317875"/>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685800"/>
          </a:xfrm>
        </p:spPr>
        <p:txBody>
          <a:bodyPr/>
          <a:lstStyle/>
          <a:p>
            <a:r>
              <a:rPr lang="en-US" dirty="0" smtClean="0"/>
              <a:t>A New Kind of Conflict</a:t>
            </a:r>
            <a:endParaRPr lang="en-US" dirty="0"/>
          </a:p>
        </p:txBody>
      </p:sp>
      <p:sp>
        <p:nvSpPr>
          <p:cNvPr id="3" name="Content Placeholder 2"/>
          <p:cNvSpPr>
            <a:spLocks noGrp="1"/>
          </p:cNvSpPr>
          <p:nvPr>
            <p:ph idx="1"/>
          </p:nvPr>
        </p:nvSpPr>
        <p:spPr>
          <a:xfrm>
            <a:off x="0" y="685800"/>
            <a:ext cx="5486400" cy="6172200"/>
          </a:xfrm>
        </p:spPr>
        <p:txBody>
          <a:bodyPr/>
          <a:lstStyle/>
          <a:p>
            <a:endParaRPr lang="en-US" dirty="0"/>
          </a:p>
        </p:txBody>
      </p:sp>
      <p:pic>
        <p:nvPicPr>
          <p:cNvPr id="4" name="Picture 5"/>
          <p:cNvPicPr>
            <a:picLocks noChangeAspect="1" noChangeArrowheads="1"/>
          </p:cNvPicPr>
          <p:nvPr/>
        </p:nvPicPr>
        <p:blipFill>
          <a:blip r:embed="rId2"/>
          <a:srcRect/>
          <a:stretch>
            <a:fillRect/>
          </a:stretch>
        </p:blipFill>
        <p:spPr bwMode="auto">
          <a:xfrm>
            <a:off x="1828800" y="594847"/>
            <a:ext cx="5562599" cy="6263153"/>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What Made Trench Warfare Different During WWI?</a:t>
            </a:r>
          </a:p>
        </p:txBody>
      </p:sp>
      <p:sp>
        <p:nvSpPr>
          <p:cNvPr id="25603" name="Rectangle 3"/>
          <p:cNvSpPr>
            <a:spLocks noGrp="1" noChangeArrowheads="1"/>
          </p:cNvSpPr>
          <p:nvPr>
            <p:ph type="body" idx="1"/>
          </p:nvPr>
        </p:nvSpPr>
        <p:spPr/>
        <p:txBody>
          <a:bodyPr/>
          <a:lstStyle/>
          <a:p>
            <a:r>
              <a:rPr lang="en-US"/>
              <a:t>Barbed Wire</a:t>
            </a:r>
          </a:p>
        </p:txBody>
      </p:sp>
      <p:pic>
        <p:nvPicPr>
          <p:cNvPr id="25606" name="Picture 6"/>
          <p:cNvPicPr>
            <a:picLocks noChangeAspect="1" noChangeArrowheads="1"/>
          </p:cNvPicPr>
          <p:nvPr/>
        </p:nvPicPr>
        <p:blipFill>
          <a:blip r:embed="rId3"/>
          <a:srcRect/>
          <a:stretch>
            <a:fillRect/>
          </a:stretch>
        </p:blipFill>
        <p:spPr bwMode="auto">
          <a:xfrm>
            <a:off x="0" y="2571750"/>
            <a:ext cx="4752975" cy="4286250"/>
          </a:xfrm>
          <a:prstGeom prst="rect">
            <a:avLst/>
          </a:prstGeom>
          <a:noFill/>
          <a:ln w="9525">
            <a:noFill/>
            <a:miter lim="800000"/>
            <a:headEnd/>
            <a:tailEnd/>
          </a:ln>
          <a:effectLst/>
        </p:spPr>
      </p:pic>
      <p:pic>
        <p:nvPicPr>
          <p:cNvPr id="25607" name="Picture 7"/>
          <p:cNvPicPr>
            <a:picLocks noChangeAspect="1" noChangeArrowheads="1"/>
          </p:cNvPicPr>
          <p:nvPr/>
        </p:nvPicPr>
        <p:blipFill>
          <a:blip r:embed="rId4"/>
          <a:srcRect/>
          <a:stretch>
            <a:fillRect/>
          </a:stretch>
        </p:blipFill>
        <p:spPr bwMode="auto">
          <a:xfrm>
            <a:off x="3629025" y="3048000"/>
            <a:ext cx="5514975" cy="3810000"/>
          </a:xfrm>
          <a:prstGeom prst="rect">
            <a:avLst/>
          </a:prstGeom>
          <a:noFill/>
          <a:ln w="9525">
            <a:noFill/>
            <a:miter lim="800000"/>
            <a:headEnd/>
            <a:tailEnd/>
          </a:ln>
          <a:effectLst/>
        </p:spPr>
      </p:pic>
      <p:pic>
        <p:nvPicPr>
          <p:cNvPr id="25608" name="Picture 8"/>
          <p:cNvPicPr>
            <a:picLocks noChangeAspect="1" noChangeArrowheads="1"/>
          </p:cNvPicPr>
          <p:nvPr/>
        </p:nvPicPr>
        <p:blipFill>
          <a:blip r:embed="rId5" cstate="print"/>
          <a:srcRect/>
          <a:stretch>
            <a:fillRect/>
          </a:stretch>
        </p:blipFill>
        <p:spPr bwMode="auto">
          <a:xfrm>
            <a:off x="6477000" y="1047750"/>
            <a:ext cx="2667000" cy="2000250"/>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457200"/>
            <a:ext cx="7772400" cy="1143000"/>
          </a:xfrm>
        </p:spPr>
        <p:txBody>
          <a:bodyPr/>
          <a:lstStyle/>
          <a:p>
            <a:r>
              <a:rPr lang="en-US"/>
              <a:t>What Made Trench Warfare Different During WWI?</a:t>
            </a:r>
          </a:p>
        </p:txBody>
      </p:sp>
      <p:sp>
        <p:nvSpPr>
          <p:cNvPr id="12291" name="Rectangle 3"/>
          <p:cNvSpPr>
            <a:spLocks noGrp="1" noChangeArrowheads="1"/>
          </p:cNvSpPr>
          <p:nvPr>
            <p:ph type="body" idx="1"/>
          </p:nvPr>
        </p:nvSpPr>
        <p:spPr/>
        <p:txBody>
          <a:bodyPr/>
          <a:lstStyle/>
          <a:p>
            <a:r>
              <a:rPr lang="en-US"/>
              <a:t>Artillery</a:t>
            </a:r>
          </a:p>
        </p:txBody>
      </p:sp>
      <p:pic>
        <p:nvPicPr>
          <p:cNvPr id="12292" name="Picture 4"/>
          <p:cNvPicPr>
            <a:picLocks noChangeAspect="1" noChangeArrowheads="1"/>
          </p:cNvPicPr>
          <p:nvPr/>
        </p:nvPicPr>
        <p:blipFill>
          <a:blip r:embed="rId3"/>
          <a:srcRect/>
          <a:stretch>
            <a:fillRect/>
          </a:stretch>
        </p:blipFill>
        <p:spPr bwMode="auto">
          <a:xfrm>
            <a:off x="0" y="3643313"/>
            <a:ext cx="4343400" cy="3214687"/>
          </a:xfrm>
          <a:prstGeom prst="rect">
            <a:avLst/>
          </a:prstGeom>
          <a:noFill/>
          <a:ln w="9525">
            <a:noFill/>
            <a:miter lim="800000"/>
            <a:headEnd/>
            <a:tailEnd/>
          </a:ln>
          <a:effectLst/>
        </p:spPr>
      </p:pic>
      <p:pic>
        <p:nvPicPr>
          <p:cNvPr id="12293" name="Picture 5"/>
          <p:cNvPicPr>
            <a:picLocks noChangeAspect="1" noChangeArrowheads="1"/>
          </p:cNvPicPr>
          <p:nvPr/>
        </p:nvPicPr>
        <p:blipFill>
          <a:blip r:embed="rId4"/>
          <a:srcRect/>
          <a:stretch>
            <a:fillRect/>
          </a:stretch>
        </p:blipFill>
        <p:spPr bwMode="auto">
          <a:xfrm>
            <a:off x="4343400" y="2243138"/>
            <a:ext cx="4800600" cy="4614862"/>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What Made Trench Warfare Different During WWI?</a:t>
            </a:r>
          </a:p>
        </p:txBody>
      </p:sp>
      <p:sp>
        <p:nvSpPr>
          <p:cNvPr id="15363" name="Rectangle 3"/>
          <p:cNvSpPr>
            <a:spLocks noGrp="1" noChangeArrowheads="1"/>
          </p:cNvSpPr>
          <p:nvPr>
            <p:ph type="body" idx="1"/>
          </p:nvPr>
        </p:nvSpPr>
        <p:spPr/>
        <p:txBody>
          <a:bodyPr/>
          <a:lstStyle/>
          <a:p>
            <a:r>
              <a:rPr lang="en-US"/>
              <a:t>Machine Guns</a:t>
            </a:r>
          </a:p>
        </p:txBody>
      </p:sp>
      <p:pic>
        <p:nvPicPr>
          <p:cNvPr id="15364" name="Picture 4"/>
          <p:cNvPicPr>
            <a:picLocks noChangeAspect="1" noChangeArrowheads="1"/>
          </p:cNvPicPr>
          <p:nvPr/>
        </p:nvPicPr>
        <p:blipFill>
          <a:blip r:embed="rId3"/>
          <a:srcRect/>
          <a:stretch>
            <a:fillRect/>
          </a:stretch>
        </p:blipFill>
        <p:spPr bwMode="auto">
          <a:xfrm>
            <a:off x="0" y="3519488"/>
            <a:ext cx="4648200" cy="3338512"/>
          </a:xfrm>
          <a:prstGeom prst="rect">
            <a:avLst/>
          </a:prstGeom>
          <a:noFill/>
          <a:ln w="9525">
            <a:noFill/>
            <a:miter lim="800000"/>
            <a:headEnd/>
            <a:tailEnd/>
          </a:ln>
          <a:effectLst/>
        </p:spPr>
      </p:pic>
      <p:pic>
        <p:nvPicPr>
          <p:cNvPr id="15365" name="Picture 5"/>
          <p:cNvPicPr>
            <a:picLocks noChangeAspect="1" noChangeArrowheads="1"/>
          </p:cNvPicPr>
          <p:nvPr/>
        </p:nvPicPr>
        <p:blipFill>
          <a:blip r:embed="rId4"/>
          <a:srcRect/>
          <a:stretch>
            <a:fillRect/>
          </a:stretch>
        </p:blipFill>
        <p:spPr bwMode="auto">
          <a:xfrm>
            <a:off x="4648200" y="4056063"/>
            <a:ext cx="4495800" cy="2801937"/>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a:t>What Made Trench Warfare Different During WWI?</a:t>
            </a:r>
          </a:p>
        </p:txBody>
      </p:sp>
      <p:sp>
        <p:nvSpPr>
          <p:cNvPr id="16387" name="Rectangle 1027"/>
          <p:cNvSpPr>
            <a:spLocks noGrp="1" noChangeArrowheads="1"/>
          </p:cNvSpPr>
          <p:nvPr>
            <p:ph type="body" idx="1"/>
          </p:nvPr>
        </p:nvSpPr>
        <p:spPr>
          <a:xfrm>
            <a:off x="0" y="1981200"/>
            <a:ext cx="7772400" cy="4114800"/>
          </a:xfrm>
        </p:spPr>
        <p:txBody>
          <a:bodyPr/>
          <a:lstStyle/>
          <a:p>
            <a:r>
              <a:rPr lang="en-US"/>
              <a:t>Mustard Gas</a:t>
            </a:r>
          </a:p>
        </p:txBody>
      </p:sp>
      <p:pic>
        <p:nvPicPr>
          <p:cNvPr id="16388" name="Picture 1028"/>
          <p:cNvPicPr>
            <a:picLocks noChangeAspect="1" noChangeArrowheads="1"/>
          </p:cNvPicPr>
          <p:nvPr/>
        </p:nvPicPr>
        <p:blipFill>
          <a:blip r:embed="rId3"/>
          <a:srcRect/>
          <a:stretch>
            <a:fillRect/>
          </a:stretch>
        </p:blipFill>
        <p:spPr bwMode="auto">
          <a:xfrm>
            <a:off x="0" y="4022725"/>
            <a:ext cx="4876800" cy="2835275"/>
          </a:xfrm>
          <a:prstGeom prst="rect">
            <a:avLst/>
          </a:prstGeom>
          <a:noFill/>
          <a:ln w="9525">
            <a:noFill/>
            <a:miter lim="800000"/>
            <a:headEnd/>
            <a:tailEnd/>
          </a:ln>
          <a:effectLst/>
        </p:spPr>
      </p:pic>
      <p:pic>
        <p:nvPicPr>
          <p:cNvPr id="16389" name="Picture 1029"/>
          <p:cNvPicPr>
            <a:picLocks noChangeAspect="1" noChangeArrowheads="1"/>
          </p:cNvPicPr>
          <p:nvPr/>
        </p:nvPicPr>
        <p:blipFill>
          <a:blip r:embed="rId4"/>
          <a:srcRect/>
          <a:stretch>
            <a:fillRect/>
          </a:stretch>
        </p:blipFill>
        <p:spPr bwMode="auto">
          <a:xfrm>
            <a:off x="2797175" y="1676400"/>
            <a:ext cx="2155825" cy="2286000"/>
          </a:xfrm>
          <a:prstGeom prst="rect">
            <a:avLst/>
          </a:prstGeom>
          <a:noFill/>
          <a:ln w="9525">
            <a:noFill/>
            <a:miter lim="800000"/>
            <a:headEnd/>
            <a:tailEnd/>
          </a:ln>
          <a:effectLst/>
        </p:spPr>
      </p:pic>
      <p:pic>
        <p:nvPicPr>
          <p:cNvPr id="16390" name="Picture 1030"/>
          <p:cNvPicPr>
            <a:picLocks noChangeAspect="1" noChangeArrowheads="1"/>
          </p:cNvPicPr>
          <p:nvPr/>
        </p:nvPicPr>
        <p:blipFill>
          <a:blip r:embed="rId5"/>
          <a:srcRect/>
          <a:stretch>
            <a:fillRect/>
          </a:stretch>
        </p:blipFill>
        <p:spPr bwMode="auto">
          <a:xfrm>
            <a:off x="4929188" y="1676400"/>
            <a:ext cx="4214812" cy="5181600"/>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Rectangle 8"/>
          <p:cNvSpPr>
            <a:spLocks noGrp="1" noChangeArrowheads="1"/>
          </p:cNvSpPr>
          <p:nvPr>
            <p:ph type="title"/>
          </p:nvPr>
        </p:nvSpPr>
        <p:spPr/>
        <p:txBody>
          <a:bodyPr/>
          <a:lstStyle/>
          <a:p>
            <a:r>
              <a:rPr lang="en-US"/>
              <a:t>What Made Trench Warfare Different During WWI?</a:t>
            </a:r>
          </a:p>
        </p:txBody>
      </p:sp>
      <p:sp>
        <p:nvSpPr>
          <p:cNvPr id="11273" name="Rectangle 9"/>
          <p:cNvSpPr>
            <a:spLocks noGrp="1" noChangeArrowheads="1"/>
          </p:cNvSpPr>
          <p:nvPr>
            <p:ph type="body" idx="1"/>
          </p:nvPr>
        </p:nvSpPr>
        <p:spPr/>
        <p:txBody>
          <a:bodyPr/>
          <a:lstStyle/>
          <a:p>
            <a:r>
              <a:rPr lang="en-US"/>
              <a:t>Gas Masks</a:t>
            </a:r>
          </a:p>
        </p:txBody>
      </p:sp>
      <p:pic>
        <p:nvPicPr>
          <p:cNvPr id="11274" name="Picture 10"/>
          <p:cNvPicPr>
            <a:picLocks noChangeAspect="1" noChangeArrowheads="1"/>
          </p:cNvPicPr>
          <p:nvPr/>
        </p:nvPicPr>
        <p:blipFill>
          <a:blip r:embed="rId3"/>
          <a:srcRect/>
          <a:stretch>
            <a:fillRect/>
          </a:stretch>
        </p:blipFill>
        <p:spPr bwMode="auto">
          <a:xfrm>
            <a:off x="4724400" y="2625725"/>
            <a:ext cx="4419600" cy="4232275"/>
          </a:xfrm>
          <a:prstGeom prst="rect">
            <a:avLst/>
          </a:prstGeom>
          <a:noFill/>
          <a:ln w="9525">
            <a:noFill/>
            <a:miter lim="800000"/>
            <a:headEnd/>
            <a:tailEnd/>
          </a:ln>
          <a:effectLst/>
        </p:spPr>
      </p:pic>
      <p:pic>
        <p:nvPicPr>
          <p:cNvPr id="11275" name="Picture 11"/>
          <p:cNvPicPr>
            <a:picLocks noChangeAspect="1" noChangeArrowheads="1"/>
          </p:cNvPicPr>
          <p:nvPr/>
        </p:nvPicPr>
        <p:blipFill>
          <a:blip r:embed="rId4"/>
          <a:srcRect/>
          <a:stretch>
            <a:fillRect/>
          </a:stretch>
        </p:blipFill>
        <p:spPr bwMode="auto">
          <a:xfrm>
            <a:off x="0" y="2857500"/>
            <a:ext cx="4762500" cy="4000500"/>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Made Trench Warfare Different During WWI?</a:t>
            </a:r>
            <a:endParaRPr lang="en-US" dirty="0"/>
          </a:p>
        </p:txBody>
      </p:sp>
      <p:sp>
        <p:nvSpPr>
          <p:cNvPr id="3" name="Content Placeholder 2"/>
          <p:cNvSpPr>
            <a:spLocks noGrp="1"/>
          </p:cNvSpPr>
          <p:nvPr>
            <p:ph idx="1"/>
          </p:nvPr>
        </p:nvSpPr>
        <p:spPr/>
        <p:txBody>
          <a:bodyPr/>
          <a:lstStyle/>
          <a:p>
            <a:r>
              <a:rPr lang="en-US" dirty="0" smtClean="0"/>
              <a:t>Airplanes</a:t>
            </a:r>
            <a:endParaRPr lang="en-US" dirty="0"/>
          </a:p>
        </p:txBody>
      </p:sp>
      <p:pic>
        <p:nvPicPr>
          <p:cNvPr id="5122" name="Picture 2" descr="http://www.bowersflybaby.com/pix/ju_bounce.jpg"/>
          <p:cNvPicPr>
            <a:picLocks noChangeAspect="1" noChangeArrowheads="1"/>
          </p:cNvPicPr>
          <p:nvPr/>
        </p:nvPicPr>
        <p:blipFill>
          <a:blip r:embed="rId2"/>
          <a:srcRect/>
          <a:stretch>
            <a:fillRect/>
          </a:stretch>
        </p:blipFill>
        <p:spPr bwMode="auto">
          <a:xfrm>
            <a:off x="5305425" y="2057400"/>
            <a:ext cx="3838575" cy="4800600"/>
          </a:xfrm>
          <a:prstGeom prst="rect">
            <a:avLst/>
          </a:prstGeom>
          <a:noFill/>
        </p:spPr>
      </p:pic>
      <p:pic>
        <p:nvPicPr>
          <p:cNvPr id="5124" name="Picture 4" descr="http://www.diggerhistory.info/images/aircraft-ww1/red-triplane.jpg"/>
          <p:cNvPicPr>
            <a:picLocks noChangeAspect="1" noChangeArrowheads="1"/>
          </p:cNvPicPr>
          <p:nvPr/>
        </p:nvPicPr>
        <p:blipFill>
          <a:blip r:embed="rId3"/>
          <a:srcRect/>
          <a:stretch>
            <a:fillRect/>
          </a:stretch>
        </p:blipFill>
        <p:spPr bwMode="auto">
          <a:xfrm>
            <a:off x="0" y="3276600"/>
            <a:ext cx="5193030" cy="35814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143000"/>
          </a:xfrm>
        </p:spPr>
        <p:txBody>
          <a:bodyPr/>
          <a:lstStyle/>
          <a:p>
            <a:r>
              <a:rPr lang="en-US" dirty="0" smtClean="0"/>
              <a:t>WWI Technology</a:t>
            </a:r>
            <a:endParaRPr lang="en-US" dirty="0"/>
          </a:p>
        </p:txBody>
      </p:sp>
      <p:sp>
        <p:nvSpPr>
          <p:cNvPr id="3" name="Content Placeholder 2"/>
          <p:cNvSpPr>
            <a:spLocks noGrp="1"/>
          </p:cNvSpPr>
          <p:nvPr>
            <p:ph idx="1"/>
          </p:nvPr>
        </p:nvSpPr>
        <p:spPr>
          <a:xfrm>
            <a:off x="0" y="1295400"/>
            <a:ext cx="7772400" cy="4114800"/>
          </a:xfrm>
        </p:spPr>
        <p:txBody>
          <a:bodyPr/>
          <a:lstStyle/>
          <a:p>
            <a:r>
              <a:rPr lang="en-US" dirty="0" smtClean="0"/>
              <a:t>U-Boats</a:t>
            </a:r>
            <a:endParaRPr lang="en-US" dirty="0"/>
          </a:p>
        </p:txBody>
      </p:sp>
      <p:pic>
        <p:nvPicPr>
          <p:cNvPr id="65538" name="Picture 2" descr="http://adjunct.diodon349.com/Uboats/Uboat_jpgs/Uboat-Class-XI.jpg.jpg"/>
          <p:cNvPicPr>
            <a:picLocks noChangeAspect="1" noChangeArrowheads="1"/>
          </p:cNvPicPr>
          <p:nvPr/>
        </p:nvPicPr>
        <p:blipFill>
          <a:blip r:embed="rId2"/>
          <a:srcRect/>
          <a:stretch>
            <a:fillRect/>
          </a:stretch>
        </p:blipFill>
        <p:spPr bwMode="auto">
          <a:xfrm>
            <a:off x="2286000" y="2228850"/>
            <a:ext cx="6858000" cy="462915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143000"/>
          </a:xfrm>
        </p:spPr>
        <p:txBody>
          <a:bodyPr/>
          <a:lstStyle/>
          <a:p>
            <a:r>
              <a:rPr lang="en-US" dirty="0" smtClean="0"/>
              <a:t>The Stage is Set</a:t>
            </a:r>
            <a:endParaRPr lang="en-US" dirty="0"/>
          </a:p>
        </p:txBody>
      </p:sp>
      <p:sp>
        <p:nvSpPr>
          <p:cNvPr id="3" name="Content Placeholder 2"/>
          <p:cNvSpPr>
            <a:spLocks noGrp="1"/>
          </p:cNvSpPr>
          <p:nvPr>
            <p:ph idx="1"/>
          </p:nvPr>
        </p:nvSpPr>
        <p:spPr>
          <a:xfrm>
            <a:off x="0" y="1143000"/>
            <a:ext cx="5867400" cy="5562600"/>
          </a:xfrm>
        </p:spPr>
        <p:txBody>
          <a:bodyPr/>
          <a:lstStyle/>
          <a:p>
            <a:r>
              <a:rPr lang="en-US" dirty="0" smtClean="0"/>
              <a:t>Aggressive Nationalism</a:t>
            </a:r>
          </a:p>
          <a:p>
            <a:pPr lvl="1"/>
            <a:r>
              <a:rPr lang="en-US" dirty="0" smtClean="0"/>
              <a:t>Germany &amp; France</a:t>
            </a:r>
          </a:p>
          <a:p>
            <a:pPr lvl="2"/>
            <a:r>
              <a:rPr lang="en-US" dirty="0" smtClean="0"/>
              <a:t>Germany was proud of their new empire’s military power and industrial leadership</a:t>
            </a:r>
          </a:p>
          <a:p>
            <a:pPr lvl="2"/>
            <a:r>
              <a:rPr lang="en-US" dirty="0" smtClean="0"/>
              <a:t>France longed to regain it’s position of Europe’s leading power</a:t>
            </a:r>
          </a:p>
          <a:p>
            <a:pPr lvl="2"/>
            <a:r>
              <a:rPr lang="en-US" dirty="0" smtClean="0"/>
              <a:t>France was still upset about losing the 1871 Franco-Prussian War</a:t>
            </a:r>
          </a:p>
          <a:p>
            <a:pPr lvl="2"/>
            <a:r>
              <a:rPr lang="en-US" dirty="0" smtClean="0"/>
              <a:t>France was also upset that German’s occupied the border provinces of Alsace and Lorraine</a:t>
            </a:r>
          </a:p>
          <a:p>
            <a:pPr lvl="2"/>
            <a:r>
              <a:rPr lang="en-US" dirty="0" smtClean="0"/>
              <a:t>France wanted revenge</a:t>
            </a:r>
            <a:endParaRPr lang="en-US" dirty="0"/>
          </a:p>
        </p:txBody>
      </p:sp>
      <p:pic>
        <p:nvPicPr>
          <p:cNvPr id="40962" name="Picture 2" descr="Défense Nationale, French World War I Poster"/>
          <p:cNvPicPr>
            <a:picLocks noChangeAspect="1" noChangeArrowheads="1"/>
          </p:cNvPicPr>
          <p:nvPr/>
        </p:nvPicPr>
        <p:blipFill>
          <a:blip r:embed="rId2"/>
          <a:srcRect/>
          <a:stretch>
            <a:fillRect/>
          </a:stretch>
        </p:blipFill>
        <p:spPr bwMode="auto">
          <a:xfrm>
            <a:off x="5943600" y="0"/>
            <a:ext cx="2514600" cy="3592285"/>
          </a:xfrm>
          <a:prstGeom prst="rect">
            <a:avLst/>
          </a:prstGeom>
          <a:noFill/>
        </p:spPr>
      </p:pic>
      <p:pic>
        <p:nvPicPr>
          <p:cNvPr id="40964" name="Picture 4" descr="Auch du sollst beitreten zur Reichswehr, German World War I Poster"/>
          <p:cNvPicPr>
            <a:picLocks noChangeAspect="1" noChangeArrowheads="1"/>
          </p:cNvPicPr>
          <p:nvPr/>
        </p:nvPicPr>
        <p:blipFill>
          <a:blip r:embed="rId3"/>
          <a:srcRect/>
          <a:stretch>
            <a:fillRect/>
          </a:stretch>
        </p:blipFill>
        <p:spPr bwMode="auto">
          <a:xfrm>
            <a:off x="6477000" y="3575232"/>
            <a:ext cx="2514601" cy="3282768"/>
          </a:xfrm>
          <a:prstGeom prst="rect">
            <a:avLst/>
          </a:prstGeom>
          <a:noFill/>
        </p:spPr>
      </p:pic>
      <p:sp>
        <p:nvSpPr>
          <p:cNvPr id="6" name="TextBox 5"/>
          <p:cNvSpPr txBox="1"/>
          <p:nvPr/>
        </p:nvSpPr>
        <p:spPr>
          <a:xfrm>
            <a:off x="8534400" y="457200"/>
            <a:ext cx="457200" cy="2308324"/>
          </a:xfrm>
          <a:prstGeom prst="rect">
            <a:avLst/>
          </a:prstGeom>
          <a:noFill/>
        </p:spPr>
        <p:txBody>
          <a:bodyPr wrap="square" rtlCol="0">
            <a:spAutoFit/>
          </a:bodyPr>
          <a:lstStyle/>
          <a:p>
            <a:r>
              <a:rPr lang="en-US" dirty="0" smtClean="0"/>
              <a:t>F</a:t>
            </a:r>
          </a:p>
          <a:p>
            <a:r>
              <a:rPr lang="en-US" dirty="0" smtClean="0"/>
              <a:t>R</a:t>
            </a:r>
          </a:p>
          <a:p>
            <a:r>
              <a:rPr lang="en-US" dirty="0" smtClean="0"/>
              <a:t>A</a:t>
            </a:r>
          </a:p>
          <a:p>
            <a:r>
              <a:rPr lang="en-US" dirty="0" smtClean="0"/>
              <a:t>N</a:t>
            </a:r>
          </a:p>
          <a:p>
            <a:r>
              <a:rPr lang="en-US" dirty="0" smtClean="0"/>
              <a:t>C</a:t>
            </a:r>
          </a:p>
          <a:p>
            <a:r>
              <a:rPr lang="en-US" dirty="0"/>
              <a:t>E</a:t>
            </a:r>
          </a:p>
        </p:txBody>
      </p:sp>
      <p:sp>
        <p:nvSpPr>
          <p:cNvPr id="7" name="TextBox 6"/>
          <p:cNvSpPr txBox="1"/>
          <p:nvPr/>
        </p:nvSpPr>
        <p:spPr>
          <a:xfrm>
            <a:off x="5943600" y="3886200"/>
            <a:ext cx="457200" cy="2677656"/>
          </a:xfrm>
          <a:prstGeom prst="rect">
            <a:avLst/>
          </a:prstGeom>
          <a:noFill/>
        </p:spPr>
        <p:txBody>
          <a:bodyPr wrap="square" rtlCol="0">
            <a:spAutoFit/>
          </a:bodyPr>
          <a:lstStyle/>
          <a:p>
            <a:r>
              <a:rPr lang="en-US" dirty="0" smtClean="0"/>
              <a:t>G</a:t>
            </a:r>
          </a:p>
          <a:p>
            <a:r>
              <a:rPr lang="en-US" dirty="0" smtClean="0"/>
              <a:t>E</a:t>
            </a:r>
          </a:p>
          <a:p>
            <a:r>
              <a:rPr lang="en-US" dirty="0" smtClean="0"/>
              <a:t>R</a:t>
            </a:r>
          </a:p>
          <a:p>
            <a:r>
              <a:rPr lang="en-US" dirty="0" smtClean="0"/>
              <a:t>M</a:t>
            </a:r>
          </a:p>
          <a:p>
            <a:r>
              <a:rPr lang="en-US" dirty="0" smtClean="0"/>
              <a:t>A</a:t>
            </a:r>
          </a:p>
          <a:p>
            <a:r>
              <a:rPr lang="en-US" dirty="0" smtClean="0"/>
              <a:t>N</a:t>
            </a:r>
          </a:p>
          <a:p>
            <a:r>
              <a:rPr lang="en-US" dirty="0"/>
              <a:t>Y</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0" y="0"/>
            <a:ext cx="7772400" cy="838200"/>
          </a:xfrm>
        </p:spPr>
        <p:txBody>
          <a:bodyPr/>
          <a:lstStyle/>
          <a:p>
            <a:r>
              <a:rPr lang="en-US" dirty="0" smtClean="0"/>
              <a:t>Trench Warfare Activity</a:t>
            </a:r>
            <a:endParaRPr lang="en-US" dirty="0"/>
          </a:p>
        </p:txBody>
      </p:sp>
      <p:sp>
        <p:nvSpPr>
          <p:cNvPr id="1027" name="Rectangle 3"/>
          <p:cNvSpPr>
            <a:spLocks noGrp="1" noChangeArrowheads="1"/>
          </p:cNvSpPr>
          <p:nvPr>
            <p:ph type="body" idx="1"/>
          </p:nvPr>
        </p:nvSpPr>
        <p:spPr>
          <a:xfrm>
            <a:off x="0" y="762000"/>
            <a:ext cx="9144000" cy="6096000"/>
          </a:xfrm>
        </p:spPr>
        <p:txBody>
          <a:bodyPr/>
          <a:lstStyle/>
          <a:p>
            <a:pPr algn="ctr"/>
            <a:r>
              <a:rPr lang="en-US" sz="4000" dirty="0" smtClean="0"/>
              <a:t>Trench Set Up</a:t>
            </a:r>
          </a:p>
          <a:p>
            <a:pPr algn="ctr"/>
            <a:r>
              <a:rPr lang="en-US" sz="4000" dirty="0" smtClean="0"/>
              <a:t>Journal to your parents</a:t>
            </a:r>
          </a:p>
          <a:p>
            <a:pPr algn="ctr"/>
            <a:r>
              <a:rPr lang="en-US" sz="4000" dirty="0" smtClean="0"/>
              <a:t>Artillery</a:t>
            </a:r>
          </a:p>
          <a:p>
            <a:pPr algn="ctr"/>
            <a:r>
              <a:rPr lang="en-US" sz="4000" dirty="0" smtClean="0"/>
              <a:t>Machine Gunner</a:t>
            </a:r>
          </a:p>
          <a:p>
            <a:pPr algn="ctr"/>
            <a:r>
              <a:rPr lang="en-US" sz="4000" dirty="0" smtClean="0"/>
              <a:t>Barbed Wire</a:t>
            </a:r>
          </a:p>
          <a:p>
            <a:pPr algn="ctr"/>
            <a:r>
              <a:rPr lang="en-US" sz="4000" dirty="0" smtClean="0"/>
              <a:t>Mustard Gas</a:t>
            </a:r>
          </a:p>
          <a:p>
            <a:pPr algn="ctr"/>
            <a:r>
              <a:rPr lang="en-US" sz="4000" dirty="0" smtClean="0"/>
              <a:t>Gas Masks</a:t>
            </a:r>
          </a:p>
          <a:p>
            <a:pPr algn="ctr"/>
            <a:r>
              <a:rPr lang="en-US" sz="4000" dirty="0" smtClean="0"/>
              <a:t>Rifles</a:t>
            </a:r>
          </a:p>
          <a:p>
            <a:endParaRPr lang="en-US" dirty="0"/>
          </a:p>
        </p:txBody>
      </p:sp>
    </p:spTree>
  </p:cSld>
  <p:clrMapOvr>
    <a:masterClrMapping/>
  </p:clrMapOvr>
  <p:transition spd="slow">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685800"/>
          </a:xfrm>
        </p:spPr>
        <p:txBody>
          <a:bodyPr/>
          <a:lstStyle/>
          <a:p>
            <a:r>
              <a:rPr lang="en-US" dirty="0" smtClean="0"/>
              <a:t>A New Kind of Conflict</a:t>
            </a:r>
            <a:endParaRPr lang="en-US" dirty="0"/>
          </a:p>
        </p:txBody>
      </p:sp>
      <p:sp>
        <p:nvSpPr>
          <p:cNvPr id="3" name="Content Placeholder 2"/>
          <p:cNvSpPr>
            <a:spLocks noGrp="1"/>
          </p:cNvSpPr>
          <p:nvPr>
            <p:ph idx="1"/>
          </p:nvPr>
        </p:nvSpPr>
        <p:spPr>
          <a:xfrm>
            <a:off x="0" y="533400"/>
            <a:ext cx="5486400" cy="6172200"/>
          </a:xfrm>
        </p:spPr>
        <p:txBody>
          <a:bodyPr/>
          <a:lstStyle/>
          <a:p>
            <a:r>
              <a:rPr lang="en-US" dirty="0" smtClean="0"/>
              <a:t>Costly Battles – 1916</a:t>
            </a:r>
          </a:p>
          <a:p>
            <a:pPr lvl="1"/>
            <a:r>
              <a:rPr lang="en-US" dirty="0" smtClean="0"/>
              <a:t>German forces tried to overrun the French at Verdun</a:t>
            </a:r>
          </a:p>
          <a:p>
            <a:pPr lvl="2"/>
            <a:r>
              <a:rPr lang="en-US" dirty="0" smtClean="0"/>
              <a:t>11 month struggle with 500,000 casualties on both sides</a:t>
            </a:r>
          </a:p>
          <a:p>
            <a:pPr lvl="1"/>
            <a:r>
              <a:rPr lang="en-US" dirty="0" smtClean="0"/>
              <a:t>Allies launch an offensive at the Somme River</a:t>
            </a:r>
          </a:p>
          <a:p>
            <a:pPr lvl="2"/>
            <a:r>
              <a:rPr lang="en-US" dirty="0" smtClean="0"/>
              <a:t>In 1 single day the British lost 60,000 troops</a:t>
            </a:r>
          </a:p>
          <a:p>
            <a:pPr lvl="2"/>
            <a:r>
              <a:rPr lang="en-US" dirty="0" smtClean="0"/>
              <a:t>5 month battle 600,000 soldiers on both sides died</a:t>
            </a:r>
          </a:p>
          <a:p>
            <a:pPr lvl="1"/>
            <a:r>
              <a:rPr lang="en-US" dirty="0" smtClean="0"/>
              <a:t>Neither battle saw the Central Powers or the Allies make any advancements</a:t>
            </a:r>
          </a:p>
        </p:txBody>
      </p:sp>
      <p:pic>
        <p:nvPicPr>
          <p:cNvPr id="1028" name="Picture 4" descr="http://img352.imageshack.us/img352/8311/fotoaanval013or.jpg"/>
          <p:cNvPicPr>
            <a:picLocks noChangeAspect="1" noChangeArrowheads="1"/>
          </p:cNvPicPr>
          <p:nvPr/>
        </p:nvPicPr>
        <p:blipFill>
          <a:blip r:embed="rId2"/>
          <a:srcRect/>
          <a:stretch>
            <a:fillRect/>
          </a:stretch>
        </p:blipFill>
        <p:spPr bwMode="auto">
          <a:xfrm>
            <a:off x="5548922" y="0"/>
            <a:ext cx="3595077" cy="4267200"/>
          </a:xfrm>
          <a:prstGeom prst="rect">
            <a:avLst/>
          </a:prstGeom>
          <a:noFill/>
        </p:spPr>
      </p:pic>
      <p:pic>
        <p:nvPicPr>
          <p:cNvPr id="1030" name="Picture 6" descr="http://www.wereldoorlog1418.nl/battleverdun/battleverdun66/fotokerkhof01.jpg"/>
          <p:cNvPicPr>
            <a:picLocks noChangeAspect="1" noChangeArrowheads="1"/>
          </p:cNvPicPr>
          <p:nvPr/>
        </p:nvPicPr>
        <p:blipFill>
          <a:blip r:embed="rId3"/>
          <a:srcRect/>
          <a:stretch>
            <a:fillRect/>
          </a:stretch>
        </p:blipFill>
        <p:spPr bwMode="auto">
          <a:xfrm>
            <a:off x="5163647" y="4343400"/>
            <a:ext cx="3980353" cy="2514600"/>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7772400" cy="685800"/>
          </a:xfrm>
        </p:spPr>
        <p:txBody>
          <a:bodyPr/>
          <a:lstStyle/>
          <a:p>
            <a:r>
              <a:rPr lang="en-US" dirty="0" smtClean="0"/>
              <a:t>A New Kind of Conflict</a:t>
            </a:r>
            <a:endParaRPr lang="en-US" dirty="0"/>
          </a:p>
        </p:txBody>
      </p:sp>
      <p:sp>
        <p:nvSpPr>
          <p:cNvPr id="7172" name="Rectangle 4"/>
          <p:cNvSpPr>
            <a:spLocks noGrp="1" noChangeArrowheads="1"/>
          </p:cNvSpPr>
          <p:nvPr>
            <p:ph type="body" idx="1"/>
          </p:nvPr>
        </p:nvSpPr>
        <p:spPr>
          <a:xfrm>
            <a:off x="0" y="609600"/>
            <a:ext cx="5791200" cy="6248400"/>
          </a:xfrm>
        </p:spPr>
        <p:txBody>
          <a:bodyPr/>
          <a:lstStyle/>
          <a:p>
            <a:pPr>
              <a:lnSpc>
                <a:spcPct val="90000"/>
              </a:lnSpc>
            </a:pPr>
            <a:r>
              <a:rPr lang="en-US" dirty="0" smtClean="0"/>
              <a:t>Eastern Europe</a:t>
            </a:r>
          </a:p>
          <a:p>
            <a:pPr lvl="1">
              <a:lnSpc>
                <a:spcPct val="90000"/>
              </a:lnSpc>
            </a:pPr>
            <a:r>
              <a:rPr lang="en-US" dirty="0" smtClean="0"/>
              <a:t>Russian armies push into Germany</a:t>
            </a:r>
          </a:p>
          <a:p>
            <a:pPr lvl="1">
              <a:lnSpc>
                <a:spcPct val="90000"/>
              </a:lnSpc>
            </a:pPr>
            <a:r>
              <a:rPr lang="en-US" dirty="0" smtClean="0"/>
              <a:t>At the Battle of </a:t>
            </a:r>
            <a:r>
              <a:rPr lang="en-US" dirty="0" err="1" smtClean="0"/>
              <a:t>Tannenberg</a:t>
            </a:r>
            <a:r>
              <a:rPr lang="en-US" dirty="0" smtClean="0"/>
              <a:t>, Russia suffers one of the worst defeats of the war</a:t>
            </a:r>
          </a:p>
          <a:p>
            <a:pPr lvl="1">
              <a:lnSpc>
                <a:spcPct val="90000"/>
              </a:lnSpc>
            </a:pPr>
            <a:r>
              <a:rPr lang="en-US" dirty="0" smtClean="0"/>
              <a:t>After </a:t>
            </a:r>
            <a:r>
              <a:rPr lang="en-US" dirty="0" err="1" smtClean="0"/>
              <a:t>Tannenberg</a:t>
            </a:r>
            <a:r>
              <a:rPr lang="en-US" dirty="0" smtClean="0"/>
              <a:t> armies in the East fought on Russian soil</a:t>
            </a:r>
          </a:p>
          <a:p>
            <a:pPr lvl="1">
              <a:lnSpc>
                <a:spcPct val="90000"/>
              </a:lnSpc>
            </a:pPr>
            <a:r>
              <a:rPr lang="en-US" dirty="0" smtClean="0"/>
              <a:t>Russia was the least industrialized of the great powers</a:t>
            </a:r>
          </a:p>
          <a:p>
            <a:pPr lvl="1">
              <a:lnSpc>
                <a:spcPct val="90000"/>
              </a:lnSpc>
            </a:pPr>
            <a:r>
              <a:rPr lang="en-US" dirty="0" smtClean="0"/>
              <a:t>Many Russian soldiers didn’t even have a rifle</a:t>
            </a:r>
            <a:endParaRPr lang="en-US" dirty="0"/>
          </a:p>
        </p:txBody>
      </p:sp>
      <p:pic>
        <p:nvPicPr>
          <p:cNvPr id="7173" name="Picture 5"/>
          <p:cNvPicPr>
            <a:picLocks noChangeAspect="1" noChangeArrowheads="1"/>
          </p:cNvPicPr>
          <p:nvPr/>
        </p:nvPicPr>
        <p:blipFill>
          <a:blip r:embed="rId3"/>
          <a:srcRect/>
          <a:stretch>
            <a:fillRect/>
          </a:stretch>
        </p:blipFill>
        <p:spPr bwMode="auto">
          <a:xfrm>
            <a:off x="6248400" y="762000"/>
            <a:ext cx="3048000" cy="2494507"/>
          </a:xfrm>
          <a:prstGeom prst="rect">
            <a:avLst/>
          </a:prstGeom>
          <a:noFill/>
          <a:ln w="9525">
            <a:noFill/>
            <a:miter lim="800000"/>
            <a:headEnd/>
            <a:tailEnd/>
          </a:ln>
          <a:effectLst/>
        </p:spPr>
      </p:pic>
      <p:pic>
        <p:nvPicPr>
          <p:cNvPr id="7174" name="Picture 6"/>
          <p:cNvPicPr>
            <a:picLocks noChangeAspect="1" noChangeArrowheads="1"/>
          </p:cNvPicPr>
          <p:nvPr/>
        </p:nvPicPr>
        <p:blipFill>
          <a:blip r:embed="rId4"/>
          <a:srcRect/>
          <a:stretch>
            <a:fillRect/>
          </a:stretch>
        </p:blipFill>
        <p:spPr bwMode="auto">
          <a:xfrm>
            <a:off x="5867400" y="4225976"/>
            <a:ext cx="3276600" cy="2632023"/>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dissolve">
                                      <p:cBhvr>
                                        <p:cTn id="7" dur="500"/>
                                        <p:tgtEl>
                                          <p:spTgt spid="7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72">
                                            <p:txEl>
                                              <p:pRg st="1" end="1"/>
                                            </p:txEl>
                                          </p:spTgt>
                                        </p:tgtEl>
                                        <p:attrNameLst>
                                          <p:attrName>style.visibility</p:attrName>
                                        </p:attrNameLst>
                                      </p:cBhvr>
                                      <p:to>
                                        <p:strVal val="visible"/>
                                      </p:to>
                                    </p:set>
                                    <p:animEffect transition="in" filter="dissolve">
                                      <p:cBhvr>
                                        <p:cTn id="12" dur="500"/>
                                        <p:tgtEl>
                                          <p:spTgt spid="7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172">
                                            <p:txEl>
                                              <p:pRg st="2" end="2"/>
                                            </p:txEl>
                                          </p:spTgt>
                                        </p:tgtEl>
                                        <p:attrNameLst>
                                          <p:attrName>style.visibility</p:attrName>
                                        </p:attrNameLst>
                                      </p:cBhvr>
                                      <p:to>
                                        <p:strVal val="visible"/>
                                      </p:to>
                                    </p:set>
                                    <p:animEffect transition="in" filter="dissolve">
                                      <p:cBhvr>
                                        <p:cTn id="17" dur="500"/>
                                        <p:tgtEl>
                                          <p:spTgt spid="71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172">
                                            <p:txEl>
                                              <p:pRg st="3" end="3"/>
                                            </p:txEl>
                                          </p:spTgt>
                                        </p:tgtEl>
                                        <p:attrNameLst>
                                          <p:attrName>style.visibility</p:attrName>
                                        </p:attrNameLst>
                                      </p:cBhvr>
                                      <p:to>
                                        <p:strVal val="visible"/>
                                      </p:to>
                                    </p:set>
                                    <p:animEffect transition="in" filter="dissolve">
                                      <p:cBhvr>
                                        <p:cTn id="22" dur="500"/>
                                        <p:tgtEl>
                                          <p:spTgt spid="71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animEffect transition="in" filter="dissolve">
                                      <p:cBhvr>
                                        <p:cTn id="27" dur="500"/>
                                        <p:tgtEl>
                                          <p:spTgt spid="71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172">
                                            <p:txEl>
                                              <p:pRg st="5" end="5"/>
                                            </p:txEl>
                                          </p:spTgt>
                                        </p:tgtEl>
                                        <p:attrNameLst>
                                          <p:attrName>style.visibility</p:attrName>
                                        </p:attrNameLst>
                                      </p:cBhvr>
                                      <p:to>
                                        <p:strVal val="visible"/>
                                      </p:to>
                                    </p:set>
                                    <p:animEffect transition="in" filter="dissolve">
                                      <p:cBhvr>
                                        <p:cTn id="32" dur="500"/>
                                        <p:tgtEl>
                                          <p:spTgt spid="717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762000"/>
          </a:xfrm>
        </p:spPr>
        <p:txBody>
          <a:bodyPr/>
          <a:lstStyle/>
          <a:p>
            <a:r>
              <a:rPr lang="en-US" dirty="0" smtClean="0"/>
              <a:t>A New Kind of Conflict</a:t>
            </a:r>
            <a:endParaRPr lang="en-US" dirty="0"/>
          </a:p>
        </p:txBody>
      </p:sp>
      <p:sp>
        <p:nvSpPr>
          <p:cNvPr id="3" name="Content Placeholder 2"/>
          <p:cNvSpPr>
            <a:spLocks noGrp="1"/>
          </p:cNvSpPr>
          <p:nvPr>
            <p:ph idx="1"/>
          </p:nvPr>
        </p:nvSpPr>
        <p:spPr>
          <a:xfrm>
            <a:off x="0" y="685800"/>
            <a:ext cx="5791200" cy="6172200"/>
          </a:xfrm>
        </p:spPr>
        <p:txBody>
          <a:bodyPr/>
          <a:lstStyle/>
          <a:p>
            <a:r>
              <a:rPr lang="en-US" sz="2400" dirty="0" smtClean="0"/>
              <a:t>Southern Europe</a:t>
            </a:r>
          </a:p>
          <a:p>
            <a:pPr lvl="1"/>
            <a:r>
              <a:rPr lang="en-US" sz="2400" dirty="0" smtClean="0"/>
              <a:t>Italy switches sides – Italy signs a secret treaty with the Allies</a:t>
            </a:r>
          </a:p>
          <a:p>
            <a:pPr lvl="1"/>
            <a:r>
              <a:rPr lang="en-US" sz="2400" dirty="0" smtClean="0"/>
              <a:t>Austrians and Germans launch an offensive on Italy at </a:t>
            </a:r>
            <a:r>
              <a:rPr lang="en-US" sz="2400" dirty="0" err="1" smtClean="0"/>
              <a:t>Caporetto</a:t>
            </a:r>
            <a:endParaRPr lang="en-US" sz="2400" dirty="0" smtClean="0"/>
          </a:p>
          <a:p>
            <a:pPr lvl="1"/>
            <a:r>
              <a:rPr lang="en-US" sz="2400" dirty="0" smtClean="0"/>
              <a:t>Italians are forced to retreat</a:t>
            </a:r>
          </a:p>
          <a:p>
            <a:r>
              <a:rPr lang="en-US" sz="2400" dirty="0" smtClean="0"/>
              <a:t>Outside of Europe</a:t>
            </a:r>
          </a:p>
          <a:p>
            <a:pPr lvl="1"/>
            <a:r>
              <a:rPr lang="en-US" sz="2400" dirty="0" smtClean="0"/>
              <a:t>Turks close off Allied ships from the Dardanelles (straight connecting the Black Sea to the Mediterranean)</a:t>
            </a:r>
          </a:p>
          <a:p>
            <a:pPr lvl="1"/>
            <a:r>
              <a:rPr lang="en-US" sz="2400" dirty="0" smtClean="0"/>
              <a:t>Allies send troops to Gallipoli to open up the straight</a:t>
            </a:r>
          </a:p>
          <a:p>
            <a:pPr lvl="1"/>
            <a:r>
              <a:rPr lang="en-US" sz="2400" dirty="0" smtClean="0"/>
              <a:t>10 month battle that ends with an Allied withdrawal and 200,000 casualties</a:t>
            </a:r>
            <a:endParaRPr lang="en-US" sz="2400" dirty="0"/>
          </a:p>
        </p:txBody>
      </p:sp>
      <p:pic>
        <p:nvPicPr>
          <p:cNvPr id="66562" name="Picture 2" descr="http://www.movinghere.org.uk/gallery/service/images/gallipoli.jpg"/>
          <p:cNvPicPr>
            <a:picLocks noChangeAspect="1" noChangeArrowheads="1"/>
          </p:cNvPicPr>
          <p:nvPr/>
        </p:nvPicPr>
        <p:blipFill>
          <a:blip r:embed="rId2"/>
          <a:srcRect/>
          <a:stretch>
            <a:fillRect/>
          </a:stretch>
        </p:blipFill>
        <p:spPr bwMode="auto">
          <a:xfrm>
            <a:off x="5580802" y="4343400"/>
            <a:ext cx="3563198" cy="2514600"/>
          </a:xfrm>
          <a:prstGeom prst="rect">
            <a:avLst/>
          </a:prstGeom>
          <a:noFill/>
        </p:spPr>
      </p:pic>
      <p:pic>
        <p:nvPicPr>
          <p:cNvPr id="66564" name="Picture 4" descr="http://www.rba.gov.au/Museum/Timeline/_Images/1915_gallipoli_big.jpg"/>
          <p:cNvPicPr>
            <a:picLocks noChangeAspect="1" noChangeArrowheads="1"/>
          </p:cNvPicPr>
          <p:nvPr/>
        </p:nvPicPr>
        <p:blipFill>
          <a:blip r:embed="rId3"/>
          <a:srcRect/>
          <a:stretch>
            <a:fillRect/>
          </a:stretch>
        </p:blipFill>
        <p:spPr bwMode="auto">
          <a:xfrm>
            <a:off x="4648200" y="1676399"/>
            <a:ext cx="4495800" cy="1805813"/>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762000"/>
          </a:xfrm>
        </p:spPr>
        <p:txBody>
          <a:bodyPr/>
          <a:lstStyle/>
          <a:p>
            <a:r>
              <a:rPr lang="en-US" dirty="0" smtClean="0"/>
              <a:t>Winning the War</a:t>
            </a:r>
            <a:endParaRPr lang="en-US" dirty="0"/>
          </a:p>
        </p:txBody>
      </p:sp>
      <p:sp>
        <p:nvSpPr>
          <p:cNvPr id="3" name="Content Placeholder 2"/>
          <p:cNvSpPr>
            <a:spLocks noGrp="1"/>
          </p:cNvSpPr>
          <p:nvPr>
            <p:ph idx="1"/>
          </p:nvPr>
        </p:nvSpPr>
        <p:spPr>
          <a:xfrm>
            <a:off x="0" y="533400"/>
            <a:ext cx="6172200" cy="6096000"/>
          </a:xfrm>
        </p:spPr>
        <p:txBody>
          <a:bodyPr/>
          <a:lstStyle/>
          <a:p>
            <a:r>
              <a:rPr lang="en-US" sz="2900" dirty="0" smtClean="0"/>
              <a:t>WWI was a “Total War” – the channeling of a nation’s entire resources into a war effort</a:t>
            </a:r>
          </a:p>
          <a:p>
            <a:r>
              <a:rPr lang="en-US" sz="2900" dirty="0" smtClean="0"/>
              <a:t>All nations, except for Britain, set up a system of conscription – the draft</a:t>
            </a:r>
          </a:p>
          <a:p>
            <a:pPr lvl="1"/>
            <a:r>
              <a:rPr lang="en-US" sz="2900" dirty="0" smtClean="0"/>
              <a:t>Germany even had forced civilian labor</a:t>
            </a:r>
          </a:p>
          <a:p>
            <a:r>
              <a:rPr lang="en-US" sz="2900" dirty="0" smtClean="0"/>
              <a:t>Governments raised taxes, borrowed money and rationed food and other products</a:t>
            </a:r>
          </a:p>
          <a:p>
            <a:r>
              <a:rPr lang="en-US" sz="2900" dirty="0" smtClean="0"/>
              <a:t>Propaganda was heavily used – the spreading of ideas to promote a cause or to damage an opposing cause</a:t>
            </a:r>
            <a:endParaRPr lang="en-US" sz="2900" dirty="0"/>
          </a:p>
        </p:txBody>
      </p:sp>
      <p:pic>
        <p:nvPicPr>
          <p:cNvPr id="3074" name="Picture 2" descr="http://www.mtsu.edu/~kmiddlet/history/women/gif/wwi-seeds2.gif"/>
          <p:cNvPicPr>
            <a:picLocks noChangeAspect="1" noChangeArrowheads="1"/>
          </p:cNvPicPr>
          <p:nvPr/>
        </p:nvPicPr>
        <p:blipFill>
          <a:blip r:embed="rId2"/>
          <a:srcRect/>
          <a:stretch>
            <a:fillRect/>
          </a:stretch>
        </p:blipFill>
        <p:spPr bwMode="auto">
          <a:xfrm>
            <a:off x="6248400" y="0"/>
            <a:ext cx="2417255" cy="3524395"/>
          </a:xfrm>
          <a:prstGeom prst="rect">
            <a:avLst/>
          </a:prstGeom>
          <a:noFill/>
        </p:spPr>
      </p:pic>
      <p:pic>
        <p:nvPicPr>
          <p:cNvPr id="3078" name="Picture 6" descr="http://www.listphile.com/Propaganda_Poster_Collections_Online/UK_WWI_Propaganda_Posters/image/uk_wwi.jpg"/>
          <p:cNvPicPr>
            <a:picLocks noChangeAspect="1" noChangeArrowheads="1"/>
          </p:cNvPicPr>
          <p:nvPr/>
        </p:nvPicPr>
        <p:blipFill>
          <a:blip r:embed="rId3"/>
          <a:srcRect/>
          <a:stretch>
            <a:fillRect/>
          </a:stretch>
        </p:blipFill>
        <p:spPr bwMode="auto">
          <a:xfrm>
            <a:off x="6477000" y="3471426"/>
            <a:ext cx="2133600" cy="3386574"/>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143000"/>
          </a:xfrm>
        </p:spPr>
        <p:txBody>
          <a:bodyPr/>
          <a:lstStyle/>
          <a:p>
            <a:r>
              <a:rPr lang="en-US" dirty="0" smtClean="0"/>
              <a:t>WWI Map</a:t>
            </a:r>
            <a:endParaRPr lang="en-US" dirty="0"/>
          </a:p>
        </p:txBody>
      </p:sp>
      <p:sp>
        <p:nvSpPr>
          <p:cNvPr id="3" name="Content Placeholder 2"/>
          <p:cNvSpPr>
            <a:spLocks noGrp="1"/>
          </p:cNvSpPr>
          <p:nvPr>
            <p:ph idx="1"/>
          </p:nvPr>
        </p:nvSpPr>
        <p:spPr>
          <a:xfrm>
            <a:off x="0" y="1219200"/>
            <a:ext cx="9144000" cy="5638800"/>
          </a:xfrm>
        </p:spPr>
        <p:txBody>
          <a:bodyPr/>
          <a:lstStyle/>
          <a:p>
            <a:pPr algn="ctr"/>
            <a:r>
              <a:rPr lang="en-US" sz="6000" dirty="0" smtClean="0"/>
              <a:t>Using your notes and the text answer all the questions from the World War I Map at the front of the class – Be prepared to see these same questions on the test</a:t>
            </a:r>
            <a:endParaRPr lang="en-US" sz="6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762000"/>
          </a:xfrm>
        </p:spPr>
        <p:txBody>
          <a:bodyPr/>
          <a:lstStyle/>
          <a:p>
            <a:r>
              <a:rPr lang="en-US" dirty="0" smtClean="0"/>
              <a:t>Winning the War</a:t>
            </a:r>
            <a:endParaRPr lang="en-US" dirty="0"/>
          </a:p>
        </p:txBody>
      </p:sp>
      <p:sp>
        <p:nvSpPr>
          <p:cNvPr id="3" name="Content Placeholder 2"/>
          <p:cNvSpPr>
            <a:spLocks noGrp="1"/>
          </p:cNvSpPr>
          <p:nvPr>
            <p:ph idx="1"/>
          </p:nvPr>
        </p:nvSpPr>
        <p:spPr>
          <a:xfrm>
            <a:off x="0" y="762000"/>
            <a:ext cx="6172200" cy="6096000"/>
          </a:xfrm>
        </p:spPr>
        <p:txBody>
          <a:bodyPr/>
          <a:lstStyle/>
          <a:p>
            <a:r>
              <a:rPr lang="en-US" sz="2800" dirty="0" smtClean="0"/>
              <a:t>Collapsing Morale</a:t>
            </a:r>
          </a:p>
          <a:p>
            <a:r>
              <a:rPr lang="en-US" sz="2800" dirty="0" smtClean="0"/>
              <a:t>Revolution in Russia</a:t>
            </a:r>
          </a:p>
          <a:p>
            <a:pPr lvl="1"/>
            <a:r>
              <a:rPr lang="en-US" dirty="0" smtClean="0"/>
              <a:t>V.I. Lenin overthrew Czar Nicholas II and immediately withdrew Russia from the war by signing the treaty of Brest-Litovsk with Germany</a:t>
            </a:r>
          </a:p>
          <a:p>
            <a:pPr lvl="1"/>
            <a:r>
              <a:rPr lang="en-US" dirty="0" smtClean="0"/>
              <a:t>Germany was now fighting a one front war</a:t>
            </a:r>
          </a:p>
          <a:p>
            <a:r>
              <a:rPr lang="en-US" sz="2800" dirty="0" smtClean="0"/>
              <a:t>United States joins the war</a:t>
            </a:r>
          </a:p>
          <a:p>
            <a:pPr lvl="1"/>
            <a:r>
              <a:rPr lang="en-US" dirty="0" smtClean="0"/>
              <a:t>Germany’s U-boats were sinking American ships</a:t>
            </a:r>
          </a:p>
          <a:p>
            <a:pPr lvl="1"/>
            <a:r>
              <a:rPr lang="en-US" dirty="0" smtClean="0"/>
              <a:t>Sinking of the Lusitania angers many Americans</a:t>
            </a:r>
          </a:p>
          <a:p>
            <a:pPr lvl="1"/>
            <a:endParaRPr lang="en-US" dirty="0" smtClean="0"/>
          </a:p>
        </p:txBody>
      </p:sp>
      <p:pic>
        <p:nvPicPr>
          <p:cNvPr id="2050" name="Picture 2" descr="http://images.google.com/url?q=http://i.mp3lizard.com/exocaster/lenin.gif&amp;usg=AFQjCNHAAiYS6L5NAdORSgAN8w-9oGsfng"/>
          <p:cNvPicPr>
            <a:picLocks noChangeAspect="1" noChangeArrowheads="1"/>
          </p:cNvPicPr>
          <p:nvPr/>
        </p:nvPicPr>
        <p:blipFill>
          <a:blip r:embed="rId2"/>
          <a:srcRect/>
          <a:stretch>
            <a:fillRect/>
          </a:stretch>
        </p:blipFill>
        <p:spPr bwMode="auto">
          <a:xfrm>
            <a:off x="5943600" y="0"/>
            <a:ext cx="3200400" cy="3637315"/>
          </a:xfrm>
          <a:prstGeom prst="rect">
            <a:avLst/>
          </a:prstGeom>
          <a:noFill/>
        </p:spPr>
      </p:pic>
      <p:pic>
        <p:nvPicPr>
          <p:cNvPr id="2052" name="Picture 4" descr="http://www.flatrock.org.nz/topics/history/assets/lusitania_7_may_1915.jpg"/>
          <p:cNvPicPr>
            <a:picLocks noChangeAspect="1" noChangeArrowheads="1"/>
          </p:cNvPicPr>
          <p:nvPr/>
        </p:nvPicPr>
        <p:blipFill>
          <a:blip r:embed="rId3"/>
          <a:srcRect/>
          <a:stretch>
            <a:fillRect/>
          </a:stretch>
        </p:blipFill>
        <p:spPr bwMode="auto">
          <a:xfrm>
            <a:off x="5690472" y="3962400"/>
            <a:ext cx="3453528" cy="2514600"/>
          </a:xfrm>
          <a:prstGeom prst="rect">
            <a:avLst/>
          </a:prstGeom>
          <a:noFill/>
        </p:spPr>
      </p:pic>
      <p:sp>
        <p:nvSpPr>
          <p:cNvPr id="6" name="TextBox 5"/>
          <p:cNvSpPr txBox="1"/>
          <p:nvPr/>
        </p:nvSpPr>
        <p:spPr>
          <a:xfrm>
            <a:off x="6096000" y="3581400"/>
            <a:ext cx="3048000" cy="461665"/>
          </a:xfrm>
          <a:prstGeom prst="rect">
            <a:avLst/>
          </a:prstGeom>
          <a:noFill/>
        </p:spPr>
        <p:txBody>
          <a:bodyPr wrap="square" rtlCol="0">
            <a:spAutoFit/>
          </a:bodyPr>
          <a:lstStyle/>
          <a:p>
            <a:pPr algn="ctr"/>
            <a:r>
              <a:rPr lang="en-US" dirty="0" smtClean="0"/>
              <a:t>V.I. Lenin</a:t>
            </a:r>
            <a:endParaRPr lang="en-US" dirty="0"/>
          </a:p>
        </p:txBody>
      </p:sp>
      <p:sp>
        <p:nvSpPr>
          <p:cNvPr id="7" name="TextBox 6"/>
          <p:cNvSpPr txBox="1"/>
          <p:nvPr/>
        </p:nvSpPr>
        <p:spPr>
          <a:xfrm>
            <a:off x="5791200" y="6396335"/>
            <a:ext cx="3200400" cy="461665"/>
          </a:xfrm>
          <a:prstGeom prst="rect">
            <a:avLst/>
          </a:prstGeom>
          <a:noFill/>
        </p:spPr>
        <p:txBody>
          <a:bodyPr wrap="square" rtlCol="0">
            <a:spAutoFit/>
          </a:bodyPr>
          <a:lstStyle/>
          <a:p>
            <a:pPr algn="ctr"/>
            <a:r>
              <a:rPr lang="en-US" dirty="0" smtClean="0"/>
              <a:t>Lusitania</a:t>
            </a:r>
            <a:endParaRPr 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762000"/>
          </a:xfrm>
        </p:spPr>
        <p:txBody>
          <a:bodyPr/>
          <a:lstStyle/>
          <a:p>
            <a:r>
              <a:rPr lang="en-US" dirty="0" smtClean="0"/>
              <a:t>Winning the War</a:t>
            </a:r>
            <a:endParaRPr lang="en-US" dirty="0"/>
          </a:p>
        </p:txBody>
      </p:sp>
      <p:sp>
        <p:nvSpPr>
          <p:cNvPr id="3" name="Content Placeholder 2"/>
          <p:cNvSpPr>
            <a:spLocks noGrp="1"/>
          </p:cNvSpPr>
          <p:nvPr>
            <p:ph idx="1"/>
          </p:nvPr>
        </p:nvSpPr>
        <p:spPr>
          <a:xfrm>
            <a:off x="0" y="762000"/>
            <a:ext cx="6172200" cy="6096000"/>
          </a:xfrm>
        </p:spPr>
        <p:txBody>
          <a:bodyPr/>
          <a:lstStyle/>
          <a:p>
            <a:r>
              <a:rPr lang="en-US" sz="2800" dirty="0" smtClean="0"/>
              <a:t>Early 1917, the British intercept the infamous “Zimmerman Note”</a:t>
            </a:r>
          </a:p>
          <a:p>
            <a:pPr lvl="1"/>
            <a:r>
              <a:rPr lang="en-US" dirty="0" smtClean="0"/>
              <a:t>The note was intended for Mexico declaring that if Mexico helped Germany in WWI, Germany would help Mexico take back parts of the United States</a:t>
            </a:r>
          </a:p>
          <a:p>
            <a:r>
              <a:rPr lang="en-US" sz="2800" dirty="0" smtClean="0"/>
              <a:t>The US helps swing the tide of the war</a:t>
            </a:r>
          </a:p>
          <a:p>
            <a:r>
              <a:rPr lang="en-US" sz="2800" dirty="0" smtClean="0"/>
              <a:t>German Generals advise the Kaiser that the war is now unwinnable</a:t>
            </a:r>
          </a:p>
          <a:p>
            <a:r>
              <a:rPr lang="en-US" sz="2800" dirty="0" smtClean="0"/>
              <a:t>Kaiser William II flees to the Netherlands and the new German government signs an Armistice</a:t>
            </a:r>
            <a:endParaRPr lang="en-US" sz="2800" dirty="0"/>
          </a:p>
        </p:txBody>
      </p:sp>
      <p:pic>
        <p:nvPicPr>
          <p:cNvPr id="1026" name="Picture 2" descr="http://eyeball-series.org/hacker/pict136.jpg"/>
          <p:cNvPicPr>
            <a:picLocks noChangeAspect="1" noChangeArrowheads="1"/>
          </p:cNvPicPr>
          <p:nvPr/>
        </p:nvPicPr>
        <p:blipFill>
          <a:blip r:embed="rId2"/>
          <a:srcRect/>
          <a:stretch>
            <a:fillRect/>
          </a:stretch>
        </p:blipFill>
        <p:spPr bwMode="auto">
          <a:xfrm>
            <a:off x="6044058" y="2819400"/>
            <a:ext cx="3099941" cy="4038600"/>
          </a:xfrm>
          <a:prstGeom prst="rect">
            <a:avLst/>
          </a:prstGeom>
          <a:noFill/>
        </p:spPr>
      </p:pic>
      <p:pic>
        <p:nvPicPr>
          <p:cNvPr id="1028" name="Picture 4" descr="http://www.punknews.org/images/covers/the_zimmerman_note-new_deception.jpg"/>
          <p:cNvPicPr>
            <a:picLocks noChangeAspect="1" noChangeArrowheads="1"/>
          </p:cNvPicPr>
          <p:nvPr/>
        </p:nvPicPr>
        <p:blipFill>
          <a:blip r:embed="rId3"/>
          <a:srcRect/>
          <a:stretch>
            <a:fillRect/>
          </a:stretch>
        </p:blipFill>
        <p:spPr bwMode="auto">
          <a:xfrm>
            <a:off x="6324600" y="0"/>
            <a:ext cx="2819400" cy="2819400"/>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838200"/>
          </a:xfrm>
        </p:spPr>
        <p:txBody>
          <a:bodyPr/>
          <a:lstStyle/>
          <a:p>
            <a:r>
              <a:rPr lang="en-US" dirty="0" smtClean="0"/>
              <a:t>Making the Peace</a:t>
            </a:r>
            <a:endParaRPr lang="en-US" dirty="0"/>
          </a:p>
        </p:txBody>
      </p:sp>
      <p:sp>
        <p:nvSpPr>
          <p:cNvPr id="3" name="Content Placeholder 2"/>
          <p:cNvSpPr>
            <a:spLocks noGrp="1"/>
          </p:cNvSpPr>
          <p:nvPr>
            <p:ph idx="1"/>
          </p:nvPr>
        </p:nvSpPr>
        <p:spPr>
          <a:xfrm>
            <a:off x="0" y="838200"/>
            <a:ext cx="6248400" cy="6019800"/>
          </a:xfrm>
        </p:spPr>
        <p:txBody>
          <a:bodyPr/>
          <a:lstStyle/>
          <a:p>
            <a:r>
              <a:rPr lang="en-US" sz="2800" dirty="0" smtClean="0"/>
              <a:t>The big three gather for the Paris Peace conference (US, France, Britain)</a:t>
            </a:r>
          </a:p>
          <a:p>
            <a:r>
              <a:rPr lang="en-US" sz="2800" dirty="0" smtClean="0"/>
              <a:t>US President Woodrow Wilson writes his fourteen points</a:t>
            </a:r>
          </a:p>
          <a:p>
            <a:pPr lvl="1"/>
            <a:r>
              <a:rPr lang="en-US" dirty="0" smtClean="0"/>
              <a:t>This was a very peaceful proposal</a:t>
            </a:r>
          </a:p>
          <a:p>
            <a:r>
              <a:rPr lang="en-US" sz="2800" dirty="0" smtClean="0"/>
              <a:t>Most of Europe was angry and wanted payback</a:t>
            </a:r>
          </a:p>
          <a:p>
            <a:pPr lvl="1"/>
            <a:r>
              <a:rPr lang="en-US" dirty="0" smtClean="0"/>
              <a:t>Fourteen points are rejected except for the formation of the League of Nations</a:t>
            </a:r>
          </a:p>
          <a:p>
            <a:pPr lvl="2"/>
            <a:r>
              <a:rPr lang="en-US" sz="2800" dirty="0" smtClean="0"/>
              <a:t>Designed for peace</a:t>
            </a:r>
          </a:p>
          <a:p>
            <a:pPr lvl="2"/>
            <a:r>
              <a:rPr lang="en-US" sz="2800" dirty="0" smtClean="0"/>
              <a:t>US congress vetoed their entry into the League of Nations</a:t>
            </a:r>
            <a:endParaRPr lang="en-US" sz="2800" dirty="0"/>
          </a:p>
        </p:txBody>
      </p:sp>
      <p:pic>
        <p:nvPicPr>
          <p:cNvPr id="68610" name="Picture 2" descr="http://www.historylearningsite.co.uk/fileadmin/historyLearningSite/woodrow.jpg"/>
          <p:cNvPicPr>
            <a:picLocks noChangeAspect="1" noChangeArrowheads="1"/>
          </p:cNvPicPr>
          <p:nvPr/>
        </p:nvPicPr>
        <p:blipFill>
          <a:blip r:embed="rId2"/>
          <a:srcRect/>
          <a:stretch>
            <a:fillRect/>
          </a:stretch>
        </p:blipFill>
        <p:spPr bwMode="auto">
          <a:xfrm>
            <a:off x="6019801" y="-1"/>
            <a:ext cx="3124200" cy="2924251"/>
          </a:xfrm>
          <a:prstGeom prst="rect">
            <a:avLst/>
          </a:prstGeom>
          <a:noFill/>
        </p:spPr>
      </p:pic>
      <p:pic>
        <p:nvPicPr>
          <p:cNvPr id="68612" name="Picture 4" descr="http://www.firstworldwar.com/photos/graphics/hw_clemenceau_01.jpg"/>
          <p:cNvPicPr>
            <a:picLocks noChangeAspect="1" noChangeArrowheads="1"/>
          </p:cNvPicPr>
          <p:nvPr/>
        </p:nvPicPr>
        <p:blipFill>
          <a:blip r:embed="rId3" cstate="print"/>
          <a:srcRect/>
          <a:stretch>
            <a:fillRect/>
          </a:stretch>
        </p:blipFill>
        <p:spPr bwMode="auto">
          <a:xfrm>
            <a:off x="6629400" y="3352800"/>
            <a:ext cx="1828799" cy="2816940"/>
          </a:xfrm>
          <a:prstGeom prst="rect">
            <a:avLst/>
          </a:prstGeom>
          <a:noFill/>
        </p:spPr>
      </p:pic>
      <p:sp>
        <p:nvSpPr>
          <p:cNvPr id="6" name="TextBox 5"/>
          <p:cNvSpPr txBox="1"/>
          <p:nvPr/>
        </p:nvSpPr>
        <p:spPr>
          <a:xfrm>
            <a:off x="6248400" y="2895600"/>
            <a:ext cx="2743200" cy="461665"/>
          </a:xfrm>
          <a:prstGeom prst="rect">
            <a:avLst/>
          </a:prstGeom>
          <a:noFill/>
        </p:spPr>
        <p:txBody>
          <a:bodyPr wrap="square" rtlCol="0">
            <a:spAutoFit/>
          </a:bodyPr>
          <a:lstStyle/>
          <a:p>
            <a:pPr algn="ctr"/>
            <a:r>
              <a:rPr lang="en-US" dirty="0" smtClean="0"/>
              <a:t>Woodrow Wilson</a:t>
            </a:r>
            <a:endParaRPr lang="en-US" dirty="0"/>
          </a:p>
        </p:txBody>
      </p:sp>
      <p:sp>
        <p:nvSpPr>
          <p:cNvPr id="7" name="TextBox 6"/>
          <p:cNvSpPr txBox="1"/>
          <p:nvPr/>
        </p:nvSpPr>
        <p:spPr>
          <a:xfrm>
            <a:off x="6324600" y="6172200"/>
            <a:ext cx="2438400" cy="400110"/>
          </a:xfrm>
          <a:prstGeom prst="rect">
            <a:avLst/>
          </a:prstGeom>
          <a:noFill/>
        </p:spPr>
        <p:txBody>
          <a:bodyPr wrap="square" rtlCol="0">
            <a:spAutoFit/>
          </a:bodyPr>
          <a:lstStyle/>
          <a:p>
            <a:pPr algn="ctr"/>
            <a:r>
              <a:rPr lang="en-US" sz="2000" dirty="0" smtClean="0"/>
              <a:t>Georges Clemenceau</a:t>
            </a:r>
            <a:endParaRPr lang="en-US" sz="20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762000"/>
          </a:xfrm>
        </p:spPr>
        <p:txBody>
          <a:bodyPr/>
          <a:lstStyle/>
          <a:p>
            <a:r>
              <a:rPr lang="en-US" dirty="0" smtClean="0"/>
              <a:t>Making the Peace</a:t>
            </a:r>
            <a:endParaRPr lang="en-US" dirty="0"/>
          </a:p>
        </p:txBody>
      </p:sp>
      <p:sp>
        <p:nvSpPr>
          <p:cNvPr id="3" name="Content Placeholder 2"/>
          <p:cNvSpPr>
            <a:spLocks noGrp="1"/>
          </p:cNvSpPr>
          <p:nvPr>
            <p:ph idx="1"/>
          </p:nvPr>
        </p:nvSpPr>
        <p:spPr>
          <a:xfrm>
            <a:off x="0" y="762000"/>
            <a:ext cx="5791200" cy="6096000"/>
          </a:xfrm>
        </p:spPr>
        <p:txBody>
          <a:bodyPr/>
          <a:lstStyle/>
          <a:p>
            <a:r>
              <a:rPr lang="en-US" dirty="0" smtClean="0"/>
              <a:t>The Treaty of Versailles</a:t>
            </a:r>
          </a:p>
          <a:p>
            <a:pPr lvl="1"/>
            <a:r>
              <a:rPr lang="en-US" dirty="0" smtClean="0"/>
              <a:t>New German government was forced to sign a treaty the Allies created</a:t>
            </a:r>
          </a:p>
          <a:p>
            <a:pPr lvl="1"/>
            <a:r>
              <a:rPr lang="en-US" dirty="0" smtClean="0"/>
              <a:t>Germany was to accept full blame for the war</a:t>
            </a:r>
          </a:p>
          <a:p>
            <a:pPr lvl="1"/>
            <a:r>
              <a:rPr lang="en-US" dirty="0" smtClean="0"/>
              <a:t>Germany was to pay reparations to their enemies of the war ($30 billion)</a:t>
            </a:r>
          </a:p>
          <a:p>
            <a:pPr lvl="1"/>
            <a:r>
              <a:rPr lang="en-US" dirty="0" smtClean="0"/>
              <a:t>Germany was not allowed to have an army</a:t>
            </a:r>
          </a:p>
          <a:p>
            <a:pPr lvl="1"/>
            <a:r>
              <a:rPr lang="en-US" dirty="0" smtClean="0"/>
              <a:t>Germany was forced to give up much of it’s territory</a:t>
            </a:r>
            <a:endParaRPr lang="en-US" dirty="0"/>
          </a:p>
        </p:txBody>
      </p:sp>
      <p:pic>
        <p:nvPicPr>
          <p:cNvPr id="69634" name="Picture 2" descr="Image:Council of Four Versailles.jpg">
            <a:hlinkClick r:id="rId2"/>
          </p:cNvPr>
          <p:cNvPicPr>
            <a:picLocks noChangeAspect="1" noChangeArrowheads="1"/>
          </p:cNvPicPr>
          <p:nvPr/>
        </p:nvPicPr>
        <p:blipFill>
          <a:blip r:embed="rId3"/>
          <a:srcRect/>
          <a:stretch>
            <a:fillRect/>
          </a:stretch>
        </p:blipFill>
        <p:spPr bwMode="auto">
          <a:xfrm>
            <a:off x="5486400" y="0"/>
            <a:ext cx="3657600" cy="2743200"/>
          </a:xfrm>
          <a:prstGeom prst="rect">
            <a:avLst/>
          </a:prstGeom>
          <a:noFill/>
        </p:spPr>
      </p:pic>
      <p:pic>
        <p:nvPicPr>
          <p:cNvPr id="69636" name="Picture 4" descr="Germany after Versailles       Annexed by neighbouring countries      Administered by the League of Nations      Weimar Germany">
            <a:hlinkClick r:id="rId4" tooltip="Germany after Versailles       Annexed by neighbouring countries      Administered by the League of Nations      Weimar Germany"/>
          </p:cNvPr>
          <p:cNvPicPr>
            <a:picLocks noChangeAspect="1" noChangeArrowheads="1"/>
          </p:cNvPicPr>
          <p:nvPr/>
        </p:nvPicPr>
        <p:blipFill>
          <a:blip r:embed="rId5"/>
          <a:srcRect/>
          <a:stretch>
            <a:fillRect/>
          </a:stretch>
        </p:blipFill>
        <p:spPr bwMode="auto">
          <a:xfrm>
            <a:off x="5724001" y="3352800"/>
            <a:ext cx="3419999" cy="2895600"/>
          </a:xfrm>
          <a:prstGeom prst="rect">
            <a:avLst/>
          </a:prstGeom>
          <a:noFill/>
        </p:spPr>
      </p:pic>
      <p:sp>
        <p:nvSpPr>
          <p:cNvPr id="6" name="TextBox 5"/>
          <p:cNvSpPr txBox="1"/>
          <p:nvPr/>
        </p:nvSpPr>
        <p:spPr>
          <a:xfrm>
            <a:off x="5943600" y="2819400"/>
            <a:ext cx="2971800" cy="461665"/>
          </a:xfrm>
          <a:prstGeom prst="rect">
            <a:avLst/>
          </a:prstGeom>
          <a:noFill/>
        </p:spPr>
        <p:txBody>
          <a:bodyPr wrap="square" rtlCol="0">
            <a:spAutoFit/>
          </a:bodyPr>
          <a:lstStyle/>
          <a:p>
            <a:pPr algn="ctr"/>
            <a:r>
              <a:rPr lang="en-US" dirty="0" smtClean="0"/>
              <a:t>The Big Three</a:t>
            </a:r>
            <a:endParaRPr lang="en-US" dirty="0"/>
          </a:p>
        </p:txBody>
      </p:sp>
      <p:sp>
        <p:nvSpPr>
          <p:cNvPr id="7" name="TextBox 6"/>
          <p:cNvSpPr txBox="1"/>
          <p:nvPr/>
        </p:nvSpPr>
        <p:spPr>
          <a:xfrm>
            <a:off x="5791200" y="6248400"/>
            <a:ext cx="3200400" cy="400110"/>
          </a:xfrm>
          <a:prstGeom prst="rect">
            <a:avLst/>
          </a:prstGeom>
          <a:noFill/>
        </p:spPr>
        <p:txBody>
          <a:bodyPr wrap="square" rtlCol="0">
            <a:spAutoFit/>
          </a:bodyPr>
          <a:lstStyle/>
          <a:p>
            <a:pPr algn="ctr"/>
            <a:r>
              <a:rPr lang="en-US" sz="2000" dirty="0" smtClean="0"/>
              <a:t>Germany getting chopped up</a:t>
            </a:r>
            <a:endParaRPr lang="en-US" sz="20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8372" name="Picture 4" descr="http://www.johndclare.net/images/Alliances_map.GIF"/>
          <p:cNvPicPr>
            <a:picLocks noChangeAspect="1" noChangeArrowheads="1"/>
          </p:cNvPicPr>
          <p:nvPr/>
        </p:nvPicPr>
        <p:blipFill>
          <a:blip r:embed="rId2"/>
          <a:srcRect/>
          <a:stretch>
            <a:fillRect/>
          </a:stretch>
        </p:blipFill>
        <p:spPr bwMode="auto">
          <a:xfrm>
            <a:off x="0" y="632847"/>
            <a:ext cx="9144000" cy="6225154"/>
          </a:xfrm>
          <a:prstGeom prst="rect">
            <a:avLst/>
          </a:prstGeom>
          <a:noFill/>
        </p:spPr>
      </p:pic>
      <p:sp>
        <p:nvSpPr>
          <p:cNvPr id="10" name="Bent Arrow 9"/>
          <p:cNvSpPr/>
          <p:nvPr/>
        </p:nvSpPr>
        <p:spPr bwMode="auto">
          <a:xfrm>
            <a:off x="685800" y="3505200"/>
            <a:ext cx="2667000" cy="304800"/>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0" y="3733800"/>
            <a:ext cx="1981200" cy="400110"/>
          </a:xfrm>
          <a:prstGeom prst="rect">
            <a:avLst/>
          </a:prstGeom>
          <a:noFill/>
        </p:spPr>
        <p:txBody>
          <a:bodyPr wrap="square" rtlCol="0">
            <a:spAutoFit/>
          </a:bodyPr>
          <a:lstStyle/>
          <a:p>
            <a:r>
              <a:rPr lang="en-US" sz="2000" dirty="0" smtClean="0">
                <a:solidFill>
                  <a:schemeClr val="bg2"/>
                </a:solidFill>
              </a:rPr>
              <a:t>Alsace-Lorraine</a:t>
            </a:r>
            <a:endParaRPr lang="en-US" sz="2000" dirty="0">
              <a:solidFill>
                <a:schemeClr val="bg2"/>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1+#ppt_w/2"/>
                                          </p:val>
                                        </p:tav>
                                        <p:tav tm="100000">
                                          <p:val>
                                            <p:strVal val="#ppt_x"/>
                                          </p:val>
                                        </p:tav>
                                      </p:tavLst>
                                    </p:anim>
                                    <p:anim calcmode="lin" valueType="num">
                                      <p:cBhvr additive="base">
                                        <p:cTn id="12"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pPr algn="ctr"/>
            <a:r>
              <a:rPr lang="en-US" dirty="0" smtClean="0"/>
              <a:t>Europe Before WWI</a:t>
            </a:r>
            <a:endParaRPr lang="en-US" dirty="0"/>
          </a:p>
        </p:txBody>
      </p:sp>
      <p:sp>
        <p:nvSpPr>
          <p:cNvPr id="3" name="Content Placeholder 2"/>
          <p:cNvSpPr>
            <a:spLocks noGrp="1"/>
          </p:cNvSpPr>
          <p:nvPr>
            <p:ph idx="1"/>
          </p:nvPr>
        </p:nvSpPr>
        <p:spPr/>
        <p:txBody>
          <a:bodyPr/>
          <a:lstStyle/>
          <a:p>
            <a:endParaRPr lang="en-US"/>
          </a:p>
        </p:txBody>
      </p:sp>
      <p:pic>
        <p:nvPicPr>
          <p:cNvPr id="70658" name="Picture 2" descr="http://www.johndclare.net/images/Alliances_map.GIF"/>
          <p:cNvPicPr>
            <a:picLocks noChangeAspect="1" noChangeArrowheads="1"/>
          </p:cNvPicPr>
          <p:nvPr/>
        </p:nvPicPr>
        <p:blipFill>
          <a:blip r:embed="rId2"/>
          <a:srcRect/>
          <a:stretch>
            <a:fillRect/>
          </a:stretch>
        </p:blipFill>
        <p:spPr bwMode="auto">
          <a:xfrm>
            <a:off x="0" y="840353"/>
            <a:ext cx="9144000" cy="6017647"/>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smtClean="0"/>
              <a:t>Europe After the Treaty of Versailles</a:t>
            </a:r>
            <a:endParaRPr lang="en-US" dirty="0"/>
          </a:p>
        </p:txBody>
      </p:sp>
      <p:sp>
        <p:nvSpPr>
          <p:cNvPr id="3" name="Content Placeholder 2"/>
          <p:cNvSpPr>
            <a:spLocks noGrp="1"/>
          </p:cNvSpPr>
          <p:nvPr>
            <p:ph idx="1"/>
          </p:nvPr>
        </p:nvSpPr>
        <p:spPr/>
        <p:txBody>
          <a:bodyPr/>
          <a:lstStyle/>
          <a:p>
            <a:endParaRPr lang="en-US"/>
          </a:p>
        </p:txBody>
      </p:sp>
      <p:pic>
        <p:nvPicPr>
          <p:cNvPr id="71682" name="Picture 2" descr="http://www.nationalarchives.gov.uk/pathways/firstworldwar/maps/map_images/Europe1918.gif"/>
          <p:cNvPicPr>
            <a:picLocks noChangeAspect="1" noChangeArrowheads="1"/>
          </p:cNvPicPr>
          <p:nvPr/>
        </p:nvPicPr>
        <p:blipFill>
          <a:blip r:embed="rId2"/>
          <a:srcRect/>
          <a:stretch>
            <a:fillRect/>
          </a:stretch>
        </p:blipFill>
        <p:spPr bwMode="auto">
          <a:xfrm>
            <a:off x="1295400" y="1110343"/>
            <a:ext cx="6629400" cy="5747657"/>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143000"/>
          </a:xfrm>
        </p:spPr>
        <p:txBody>
          <a:bodyPr/>
          <a:lstStyle/>
          <a:p>
            <a:r>
              <a:rPr lang="en-US" dirty="0" smtClean="0"/>
              <a:t>The Stage is Set</a:t>
            </a:r>
            <a:endParaRPr lang="en-US" dirty="0"/>
          </a:p>
        </p:txBody>
      </p:sp>
      <p:sp>
        <p:nvSpPr>
          <p:cNvPr id="3" name="Content Placeholder 2"/>
          <p:cNvSpPr>
            <a:spLocks noGrp="1"/>
          </p:cNvSpPr>
          <p:nvPr>
            <p:ph idx="1"/>
          </p:nvPr>
        </p:nvSpPr>
        <p:spPr>
          <a:xfrm>
            <a:off x="0" y="1143000"/>
            <a:ext cx="6248400" cy="5562600"/>
          </a:xfrm>
        </p:spPr>
        <p:txBody>
          <a:bodyPr/>
          <a:lstStyle/>
          <a:p>
            <a:r>
              <a:rPr lang="en-US" dirty="0" smtClean="0"/>
              <a:t>Eastern Europe</a:t>
            </a:r>
          </a:p>
          <a:p>
            <a:pPr lvl="1"/>
            <a:r>
              <a:rPr lang="en-US" dirty="0" smtClean="0"/>
              <a:t>Russian nationalism was known as Pan-Slavism</a:t>
            </a:r>
          </a:p>
          <a:p>
            <a:pPr lvl="1"/>
            <a:r>
              <a:rPr lang="en-US" dirty="0" smtClean="0"/>
              <a:t>Russia supported Serbia because they were Slavic</a:t>
            </a:r>
          </a:p>
          <a:p>
            <a:pPr lvl="1"/>
            <a:r>
              <a:rPr lang="en-US" dirty="0" smtClean="0"/>
              <a:t>Two nations feared rising nationalism</a:t>
            </a:r>
          </a:p>
          <a:p>
            <a:pPr lvl="2"/>
            <a:r>
              <a:rPr lang="en-US" dirty="0" smtClean="0"/>
              <a:t>Austria-Hungary</a:t>
            </a:r>
          </a:p>
          <a:p>
            <a:pPr lvl="2"/>
            <a:r>
              <a:rPr lang="en-US" dirty="0" smtClean="0"/>
              <a:t>Ottoman Turkey</a:t>
            </a:r>
          </a:p>
          <a:p>
            <a:pPr lvl="1"/>
            <a:r>
              <a:rPr lang="en-US" dirty="0" smtClean="0"/>
              <a:t>Balkan states attack Turkey in 1912</a:t>
            </a:r>
          </a:p>
          <a:p>
            <a:pPr lvl="2"/>
            <a:r>
              <a:rPr lang="en-US" dirty="0" smtClean="0"/>
              <a:t>Serbia, Rumania, Bulgaria, Greece</a:t>
            </a:r>
          </a:p>
          <a:p>
            <a:pPr lvl="2"/>
            <a:r>
              <a:rPr lang="en-US" dirty="0" smtClean="0"/>
              <a:t>In 1914 the Balkans are known as the “Powder Keg of Europe”</a:t>
            </a:r>
            <a:endParaRPr lang="en-US" dirty="0"/>
          </a:p>
        </p:txBody>
      </p:sp>
      <p:pic>
        <p:nvPicPr>
          <p:cNvPr id="39938" name="Picture 2" descr="Image:Flag of Serbia (1882-1918).svg">
            <a:hlinkClick r:id="rId2"/>
          </p:cNvPr>
          <p:cNvPicPr>
            <a:picLocks noChangeAspect="1" noChangeArrowheads="1"/>
          </p:cNvPicPr>
          <p:nvPr/>
        </p:nvPicPr>
        <p:blipFill>
          <a:blip r:embed="rId3" cstate="print"/>
          <a:srcRect/>
          <a:stretch>
            <a:fillRect/>
          </a:stretch>
        </p:blipFill>
        <p:spPr bwMode="auto">
          <a:xfrm>
            <a:off x="6399084" y="0"/>
            <a:ext cx="2744915" cy="1828800"/>
          </a:xfrm>
          <a:prstGeom prst="rect">
            <a:avLst/>
          </a:prstGeom>
          <a:noFill/>
        </p:spPr>
      </p:pic>
      <p:pic>
        <p:nvPicPr>
          <p:cNvPr id="39940" name="Picture 4" descr="Image:Rumania.gif">
            <a:hlinkClick r:id="rId4"/>
          </p:cNvPr>
          <p:cNvPicPr>
            <a:picLocks noChangeAspect="1" noChangeArrowheads="1"/>
          </p:cNvPicPr>
          <p:nvPr/>
        </p:nvPicPr>
        <p:blipFill>
          <a:blip r:embed="rId5"/>
          <a:srcRect/>
          <a:stretch>
            <a:fillRect/>
          </a:stretch>
        </p:blipFill>
        <p:spPr bwMode="auto">
          <a:xfrm>
            <a:off x="6422249" y="2362200"/>
            <a:ext cx="2721751" cy="1809751"/>
          </a:xfrm>
          <a:prstGeom prst="rect">
            <a:avLst/>
          </a:prstGeom>
          <a:noFill/>
        </p:spPr>
      </p:pic>
      <p:pic>
        <p:nvPicPr>
          <p:cNvPr id="39942" name="Picture 6" descr="Image:Flag of Bulgaria (1878-1944).svg">
            <a:hlinkClick r:id="rId6"/>
          </p:cNvPr>
          <p:cNvPicPr>
            <a:picLocks noChangeAspect="1" noChangeArrowheads="1"/>
          </p:cNvPicPr>
          <p:nvPr/>
        </p:nvPicPr>
        <p:blipFill>
          <a:blip r:embed="rId7"/>
          <a:srcRect/>
          <a:stretch>
            <a:fillRect/>
          </a:stretch>
        </p:blipFill>
        <p:spPr bwMode="auto">
          <a:xfrm>
            <a:off x="6350000" y="4648200"/>
            <a:ext cx="2794000" cy="1676400"/>
          </a:xfrm>
          <a:prstGeom prst="rect">
            <a:avLst/>
          </a:prstGeom>
          <a:noFill/>
        </p:spPr>
      </p:pic>
      <p:sp>
        <p:nvSpPr>
          <p:cNvPr id="7" name="TextBox 6"/>
          <p:cNvSpPr txBox="1"/>
          <p:nvPr/>
        </p:nvSpPr>
        <p:spPr>
          <a:xfrm>
            <a:off x="6400800" y="1828800"/>
            <a:ext cx="2743200" cy="461665"/>
          </a:xfrm>
          <a:prstGeom prst="rect">
            <a:avLst/>
          </a:prstGeom>
          <a:noFill/>
        </p:spPr>
        <p:txBody>
          <a:bodyPr wrap="square" rtlCol="0">
            <a:spAutoFit/>
          </a:bodyPr>
          <a:lstStyle/>
          <a:p>
            <a:pPr algn="ctr"/>
            <a:r>
              <a:rPr lang="en-US" dirty="0" smtClean="0"/>
              <a:t>Serbia</a:t>
            </a:r>
            <a:endParaRPr lang="en-US" dirty="0"/>
          </a:p>
        </p:txBody>
      </p:sp>
      <p:sp>
        <p:nvSpPr>
          <p:cNvPr id="8" name="TextBox 7"/>
          <p:cNvSpPr txBox="1"/>
          <p:nvPr/>
        </p:nvSpPr>
        <p:spPr>
          <a:xfrm>
            <a:off x="6400800" y="4191000"/>
            <a:ext cx="2743200" cy="461665"/>
          </a:xfrm>
          <a:prstGeom prst="rect">
            <a:avLst/>
          </a:prstGeom>
          <a:noFill/>
        </p:spPr>
        <p:txBody>
          <a:bodyPr wrap="square" rtlCol="0">
            <a:spAutoFit/>
          </a:bodyPr>
          <a:lstStyle/>
          <a:p>
            <a:pPr algn="ctr"/>
            <a:r>
              <a:rPr lang="en-US" dirty="0" smtClean="0"/>
              <a:t>Rumania</a:t>
            </a:r>
            <a:endParaRPr lang="en-US" dirty="0"/>
          </a:p>
        </p:txBody>
      </p:sp>
      <p:sp>
        <p:nvSpPr>
          <p:cNvPr id="9" name="TextBox 8"/>
          <p:cNvSpPr txBox="1"/>
          <p:nvPr/>
        </p:nvSpPr>
        <p:spPr>
          <a:xfrm>
            <a:off x="6324600" y="6248400"/>
            <a:ext cx="2819400" cy="461665"/>
          </a:xfrm>
          <a:prstGeom prst="rect">
            <a:avLst/>
          </a:prstGeom>
          <a:noFill/>
        </p:spPr>
        <p:txBody>
          <a:bodyPr wrap="square" rtlCol="0">
            <a:spAutoFit/>
          </a:bodyPr>
          <a:lstStyle/>
          <a:p>
            <a:pPr algn="ctr"/>
            <a:r>
              <a:rPr lang="en-US" dirty="0" smtClean="0"/>
              <a:t>Bulgaria</a:t>
            </a:r>
            <a:endParaRPr 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914400"/>
          </a:xfrm>
        </p:spPr>
        <p:txBody>
          <a:bodyPr/>
          <a:lstStyle/>
          <a:p>
            <a:r>
              <a:rPr lang="en-US" dirty="0" smtClean="0"/>
              <a:t>The Stage is Set</a:t>
            </a:r>
            <a:endParaRPr lang="en-US" dirty="0"/>
          </a:p>
        </p:txBody>
      </p:sp>
      <p:sp>
        <p:nvSpPr>
          <p:cNvPr id="3" name="Content Placeholder 2"/>
          <p:cNvSpPr>
            <a:spLocks noGrp="1"/>
          </p:cNvSpPr>
          <p:nvPr>
            <p:ph idx="1"/>
          </p:nvPr>
        </p:nvSpPr>
        <p:spPr>
          <a:xfrm>
            <a:off x="0" y="838200"/>
            <a:ext cx="6324600" cy="6019800"/>
          </a:xfrm>
        </p:spPr>
        <p:txBody>
          <a:bodyPr/>
          <a:lstStyle/>
          <a:p>
            <a:r>
              <a:rPr lang="en-US" dirty="0" smtClean="0"/>
              <a:t>Rivalries Among European Powers</a:t>
            </a:r>
          </a:p>
          <a:p>
            <a:pPr lvl="1"/>
            <a:r>
              <a:rPr lang="en-US" dirty="0" smtClean="0"/>
              <a:t>Britain resented Germany’s rapid economic growth</a:t>
            </a:r>
          </a:p>
          <a:p>
            <a:pPr lvl="1"/>
            <a:r>
              <a:rPr lang="en-US" dirty="0" smtClean="0"/>
              <a:t>Imperialism – France and Germany fight over Morocco</a:t>
            </a:r>
          </a:p>
          <a:p>
            <a:pPr lvl="2"/>
            <a:r>
              <a:rPr lang="en-US" dirty="0" smtClean="0"/>
              <a:t>This causes Britain to side with France</a:t>
            </a:r>
          </a:p>
          <a:p>
            <a:pPr lvl="1"/>
            <a:r>
              <a:rPr lang="en-US" dirty="0" smtClean="0"/>
              <a:t>Militarism – The glorification of the military</a:t>
            </a:r>
          </a:p>
          <a:p>
            <a:pPr lvl="2"/>
            <a:r>
              <a:rPr lang="en-US" dirty="0" smtClean="0"/>
              <a:t>Militarism grew out of Social Darwinism</a:t>
            </a:r>
          </a:p>
          <a:p>
            <a:pPr lvl="2"/>
            <a:r>
              <a:rPr lang="en-US" dirty="0" smtClean="0"/>
              <a:t>Germany starts to build a navy that rivals Britain’s</a:t>
            </a:r>
          </a:p>
          <a:p>
            <a:pPr lvl="2"/>
            <a:r>
              <a:rPr lang="en-US" dirty="0" smtClean="0"/>
              <a:t>Britain begins spending more money on their navy to compete with Germany</a:t>
            </a:r>
            <a:endParaRPr lang="en-US" dirty="0"/>
          </a:p>
        </p:txBody>
      </p:sp>
      <p:pic>
        <p:nvPicPr>
          <p:cNvPr id="30722" name="Picture 2" descr="http://www.richthofen.com/france_at_war/artois_afterattack.jpg"/>
          <p:cNvPicPr>
            <a:picLocks noChangeAspect="1" noChangeArrowheads="1"/>
          </p:cNvPicPr>
          <p:nvPr/>
        </p:nvPicPr>
        <p:blipFill>
          <a:blip r:embed="rId2"/>
          <a:srcRect/>
          <a:stretch>
            <a:fillRect/>
          </a:stretch>
        </p:blipFill>
        <p:spPr bwMode="auto">
          <a:xfrm>
            <a:off x="6327128" y="304800"/>
            <a:ext cx="2816872" cy="2971800"/>
          </a:xfrm>
          <a:prstGeom prst="rect">
            <a:avLst/>
          </a:prstGeom>
          <a:noFill/>
        </p:spPr>
      </p:pic>
      <p:pic>
        <p:nvPicPr>
          <p:cNvPr id="30724" name="Picture 4" descr="http://www.richthofen.com/france_at_war/soup_lorraine.jpg"/>
          <p:cNvPicPr>
            <a:picLocks noChangeAspect="1" noChangeArrowheads="1"/>
          </p:cNvPicPr>
          <p:nvPr/>
        </p:nvPicPr>
        <p:blipFill>
          <a:blip r:embed="rId3"/>
          <a:srcRect/>
          <a:stretch>
            <a:fillRect/>
          </a:stretch>
        </p:blipFill>
        <p:spPr bwMode="auto">
          <a:xfrm>
            <a:off x="6324600" y="3581400"/>
            <a:ext cx="2819400" cy="3066098"/>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143000"/>
          </a:xfrm>
        </p:spPr>
        <p:txBody>
          <a:bodyPr/>
          <a:lstStyle/>
          <a:p>
            <a:r>
              <a:rPr lang="en-US" dirty="0" smtClean="0"/>
              <a:t>The Stage is Set</a:t>
            </a:r>
            <a:endParaRPr lang="en-US" dirty="0"/>
          </a:p>
        </p:txBody>
      </p:sp>
      <p:sp>
        <p:nvSpPr>
          <p:cNvPr id="3" name="Content Placeholder 2"/>
          <p:cNvSpPr>
            <a:spLocks noGrp="1"/>
          </p:cNvSpPr>
          <p:nvPr>
            <p:ph idx="1"/>
          </p:nvPr>
        </p:nvSpPr>
        <p:spPr>
          <a:xfrm>
            <a:off x="0" y="1143000"/>
            <a:ext cx="6248400" cy="5562600"/>
          </a:xfrm>
        </p:spPr>
        <p:txBody>
          <a:bodyPr/>
          <a:lstStyle/>
          <a:p>
            <a:r>
              <a:rPr lang="en-US" dirty="0" smtClean="0"/>
              <a:t>Do you think the current day United States is Militaristic?  Do you think this is a good thing or a bad thing.  Explain in 5-6 sentences.</a:t>
            </a:r>
          </a:p>
          <a:p>
            <a:r>
              <a:rPr lang="en-US" dirty="0" smtClean="0"/>
              <a:t>A Tangle of Alliances</a:t>
            </a:r>
          </a:p>
          <a:p>
            <a:pPr lvl="1"/>
            <a:r>
              <a:rPr lang="en-US" dirty="0" smtClean="0"/>
              <a:t>Many European nations distrusted one another</a:t>
            </a:r>
          </a:p>
          <a:p>
            <a:pPr lvl="2"/>
            <a:r>
              <a:rPr lang="en-US" dirty="0" smtClean="0"/>
              <a:t>Because of this many nations formed alliances</a:t>
            </a:r>
          </a:p>
          <a:p>
            <a:pPr lvl="2"/>
            <a:r>
              <a:rPr lang="en-US" dirty="0" smtClean="0"/>
              <a:t>2 large alliances form</a:t>
            </a:r>
          </a:p>
          <a:p>
            <a:pPr lvl="1"/>
            <a:endParaRPr lang="en-US" dirty="0"/>
          </a:p>
        </p:txBody>
      </p:sp>
      <p:pic>
        <p:nvPicPr>
          <p:cNvPr id="29698" name="Picture 2" descr="http://cache.viewimages.com/xc/3350212.jpg?v=1&amp;c=ViewImages&amp;k=2&amp;d=0629904139C22E58C443762D2927168DA55A1E4F32AD3138"/>
          <p:cNvPicPr>
            <a:picLocks noChangeAspect="1" noChangeArrowheads="1"/>
          </p:cNvPicPr>
          <p:nvPr/>
        </p:nvPicPr>
        <p:blipFill>
          <a:blip r:embed="rId2"/>
          <a:srcRect/>
          <a:stretch>
            <a:fillRect/>
          </a:stretch>
        </p:blipFill>
        <p:spPr bwMode="auto">
          <a:xfrm>
            <a:off x="6300264" y="990600"/>
            <a:ext cx="2843736" cy="4114799"/>
          </a:xfrm>
          <a:prstGeom prst="rect">
            <a:avLst/>
          </a:prstGeom>
          <a:noFill/>
        </p:spPr>
      </p:pic>
      <p:sp>
        <p:nvSpPr>
          <p:cNvPr id="5" name="TextBox 4"/>
          <p:cNvSpPr txBox="1"/>
          <p:nvPr/>
        </p:nvSpPr>
        <p:spPr>
          <a:xfrm>
            <a:off x="6324600" y="5257800"/>
            <a:ext cx="2819400" cy="830997"/>
          </a:xfrm>
          <a:prstGeom prst="rect">
            <a:avLst/>
          </a:prstGeom>
          <a:noFill/>
        </p:spPr>
        <p:txBody>
          <a:bodyPr wrap="square" rtlCol="0">
            <a:spAutoFit/>
          </a:bodyPr>
          <a:lstStyle/>
          <a:p>
            <a:pPr algn="ctr"/>
            <a:r>
              <a:rPr lang="en-US" dirty="0" smtClean="0"/>
              <a:t>Kaiser William II - Germany</a:t>
            </a:r>
            <a:endParaRPr 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914400"/>
          </a:xfrm>
        </p:spPr>
        <p:txBody>
          <a:bodyPr/>
          <a:lstStyle/>
          <a:p>
            <a:r>
              <a:rPr lang="en-US" dirty="0" smtClean="0"/>
              <a:t>The Stage is Set</a:t>
            </a:r>
            <a:endParaRPr lang="en-US" dirty="0"/>
          </a:p>
        </p:txBody>
      </p:sp>
      <p:sp>
        <p:nvSpPr>
          <p:cNvPr id="3" name="Content Placeholder 2"/>
          <p:cNvSpPr>
            <a:spLocks noGrp="1"/>
          </p:cNvSpPr>
          <p:nvPr>
            <p:ph idx="1"/>
          </p:nvPr>
        </p:nvSpPr>
        <p:spPr>
          <a:xfrm>
            <a:off x="0" y="838200"/>
            <a:ext cx="6019800" cy="6019800"/>
          </a:xfrm>
        </p:spPr>
        <p:txBody>
          <a:bodyPr/>
          <a:lstStyle/>
          <a:p>
            <a:r>
              <a:rPr lang="en-US" sz="2600" dirty="0" smtClean="0"/>
              <a:t>Otto Von Bismarck knew France wanted to avenge the Franco-Prussian War so he formed the “Triple Alliance” to prevent France from attacking - 1872</a:t>
            </a:r>
          </a:p>
          <a:p>
            <a:pPr lvl="1"/>
            <a:r>
              <a:rPr lang="en-US" sz="2600" dirty="0" smtClean="0"/>
              <a:t>Germany, Austria-Hungary, Italy</a:t>
            </a:r>
          </a:p>
          <a:p>
            <a:pPr lvl="1"/>
            <a:r>
              <a:rPr lang="en-US" sz="2600" dirty="0" smtClean="0"/>
              <a:t>They later became the “Central Powers”</a:t>
            </a:r>
          </a:p>
          <a:p>
            <a:pPr lvl="2"/>
            <a:r>
              <a:rPr lang="en-US" sz="2600" dirty="0" smtClean="0"/>
              <a:t>Ottoman Empire joins the Central Powers shortly after</a:t>
            </a:r>
          </a:p>
          <a:p>
            <a:r>
              <a:rPr lang="en-US" sz="2600" dirty="0" smtClean="0"/>
              <a:t>In 1904, France, Britain and Russia form the “Triple Entente”</a:t>
            </a:r>
          </a:p>
          <a:p>
            <a:pPr lvl="1"/>
            <a:r>
              <a:rPr lang="en-US" sz="2600" dirty="0" smtClean="0"/>
              <a:t>They later became the “Allies”</a:t>
            </a:r>
          </a:p>
          <a:p>
            <a:pPr lvl="2"/>
            <a:r>
              <a:rPr lang="en-US" sz="2600" dirty="0" smtClean="0"/>
              <a:t>Japan grows close to Britain later</a:t>
            </a:r>
            <a:endParaRPr lang="en-US" sz="2600" dirty="0"/>
          </a:p>
        </p:txBody>
      </p:sp>
      <p:pic>
        <p:nvPicPr>
          <p:cNvPr id="28674" name="Picture 2" descr="http://www.pedagogtreff.com/gdok/obus/Verdenskrig/bismar.jpg"/>
          <p:cNvPicPr>
            <a:picLocks noChangeAspect="1" noChangeArrowheads="1"/>
          </p:cNvPicPr>
          <p:nvPr/>
        </p:nvPicPr>
        <p:blipFill>
          <a:blip r:embed="rId2"/>
          <a:srcRect/>
          <a:stretch>
            <a:fillRect/>
          </a:stretch>
        </p:blipFill>
        <p:spPr bwMode="auto">
          <a:xfrm>
            <a:off x="6077338" y="304800"/>
            <a:ext cx="3066661" cy="4419600"/>
          </a:xfrm>
          <a:prstGeom prst="rect">
            <a:avLst/>
          </a:prstGeom>
          <a:noFill/>
        </p:spPr>
      </p:pic>
      <p:sp>
        <p:nvSpPr>
          <p:cNvPr id="5" name="TextBox 4"/>
          <p:cNvSpPr txBox="1"/>
          <p:nvPr/>
        </p:nvSpPr>
        <p:spPr>
          <a:xfrm>
            <a:off x="6248400" y="4800600"/>
            <a:ext cx="2743200" cy="1569660"/>
          </a:xfrm>
          <a:prstGeom prst="rect">
            <a:avLst/>
          </a:prstGeom>
          <a:noFill/>
        </p:spPr>
        <p:txBody>
          <a:bodyPr wrap="square" rtlCol="0">
            <a:spAutoFit/>
          </a:bodyPr>
          <a:lstStyle/>
          <a:p>
            <a:pPr algn="ctr"/>
            <a:r>
              <a:rPr lang="en-US" dirty="0" smtClean="0"/>
              <a:t>Otto Von Bismarck – Imperial Chancellor of Germany 1871-1890</a:t>
            </a:r>
            <a:endParaRPr 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http://wps.ablongman.com/wps/media/objects/262/268312/art/figures/KISH_26_586.gif"/>
          <p:cNvPicPr>
            <a:picLocks noChangeAspect="1" noChangeArrowheads="1"/>
          </p:cNvPicPr>
          <p:nvPr/>
        </p:nvPicPr>
        <p:blipFill>
          <a:blip r:embed="rId2"/>
          <a:srcRect/>
          <a:stretch>
            <a:fillRect/>
          </a:stretch>
        </p:blipFill>
        <p:spPr bwMode="auto">
          <a:xfrm>
            <a:off x="0" y="381000"/>
            <a:ext cx="9195443" cy="6096000"/>
          </a:xfrm>
          <a:prstGeom prst="rect">
            <a:avLst/>
          </a:prstGeom>
          <a:noFill/>
        </p:spPr>
      </p:pic>
    </p:spTree>
  </p:cSld>
  <p:clrMapOvr>
    <a:masterClrMapping/>
  </p:clrMapOvr>
  <p:transition spd="slow">
    <p:newsflash/>
  </p:transition>
  <p:timing>
    <p:tnLst>
      <p:par>
        <p:cTn id="1" dur="indefinite" restart="never" nodeType="tmRoot"/>
      </p:par>
    </p:tnLst>
  </p:timing>
</p:sld>
</file>

<file path=ppt/theme/theme1.xml><?xml version="1.0" encoding="utf-8"?>
<a:theme xmlns:a="http://schemas.openxmlformats.org/drawingml/2006/main" name="Construction">
  <a:themeElements>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fontScheme name="Constructio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nstruction 2">
        <a:dk1>
          <a:srgbClr val="333333"/>
        </a:dk1>
        <a:lt1>
          <a:srgbClr val="FFFFFF"/>
        </a:lt1>
        <a:dk2>
          <a:srgbClr val="B75E31"/>
        </a:dk2>
        <a:lt2>
          <a:srgbClr val="463828"/>
        </a:lt2>
        <a:accent1>
          <a:srgbClr val="E09F98"/>
        </a:accent1>
        <a:accent2>
          <a:srgbClr val="E4D8CA"/>
        </a:accent2>
        <a:accent3>
          <a:srgbClr val="FFFFFF"/>
        </a:accent3>
        <a:accent4>
          <a:srgbClr val="2A2A2A"/>
        </a:accent4>
        <a:accent5>
          <a:srgbClr val="EDCDCA"/>
        </a:accent5>
        <a:accent6>
          <a:srgbClr val="CFC4B7"/>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onstruction 3">
        <a:dk1>
          <a:srgbClr val="333333"/>
        </a:dk1>
        <a:lt1>
          <a:srgbClr val="FFFFFF"/>
        </a:lt1>
        <a:dk2>
          <a:srgbClr val="4D4D4D"/>
        </a:dk2>
        <a:lt2>
          <a:srgbClr val="000000"/>
        </a:lt2>
        <a:accent1>
          <a:srgbClr val="C0C0C0"/>
        </a:accent1>
        <a:accent2>
          <a:srgbClr val="DDDDDD"/>
        </a:accent2>
        <a:accent3>
          <a:srgbClr val="FFFFFF"/>
        </a:accent3>
        <a:accent4>
          <a:srgbClr val="2A2A2A"/>
        </a:accent4>
        <a:accent5>
          <a:srgbClr val="DCDCDC"/>
        </a:accent5>
        <a:accent6>
          <a:srgbClr val="C8C8C8"/>
        </a:accent6>
        <a:hlink>
          <a:srgbClr val="808080"/>
        </a:hlink>
        <a:folHlink>
          <a:srgbClr val="B2B2B2"/>
        </a:folHlink>
      </a:clrScheme>
      <a:clrMap bg1="lt1" tx1="dk1" bg2="lt2" tx2="dk2" accent1="accent1" accent2="accent2" accent3="accent3" accent4="accent4" accent5="accent5" accent6="accent6" hlink="hlink" folHlink="folHlink"/>
    </a:extraClrScheme>
    <a:extraClrScheme>
      <a:clrScheme name="Construction 4">
        <a:dk1>
          <a:srgbClr val="000000"/>
        </a:dk1>
        <a:lt1>
          <a:srgbClr val="EAE8E2"/>
        </a:lt1>
        <a:dk2>
          <a:srgbClr val="783A34"/>
        </a:dk2>
        <a:lt2>
          <a:srgbClr val="FFCC99"/>
        </a:lt2>
        <a:accent1>
          <a:srgbClr val="83AAAD"/>
        </a:accent1>
        <a:accent2>
          <a:srgbClr val="A06766"/>
        </a:accent2>
        <a:accent3>
          <a:srgbClr val="BEAEAE"/>
        </a:accent3>
        <a:accent4>
          <a:srgbClr val="C8C6C1"/>
        </a:accent4>
        <a:accent5>
          <a:srgbClr val="C1D2D3"/>
        </a:accent5>
        <a:accent6>
          <a:srgbClr val="915D5C"/>
        </a:accent6>
        <a:hlink>
          <a:srgbClr val="FFFFCC"/>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Designs\Construction.pot</Template>
  <TotalTime>3387</TotalTime>
  <Words>2052</Words>
  <Application>Microsoft Macintosh PowerPoint</Application>
  <PresentationFormat>On-screen Show (4:3)</PresentationFormat>
  <Paragraphs>292</Paragraphs>
  <Slides>41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 Narrow</vt:lpstr>
      <vt:lpstr>Impact</vt:lpstr>
      <vt:lpstr>Times New Roman</vt:lpstr>
      <vt:lpstr>Wingdings</vt:lpstr>
      <vt:lpstr>Construction</vt:lpstr>
      <vt:lpstr>World War I</vt:lpstr>
      <vt:lpstr>The Stage is Set</vt:lpstr>
      <vt:lpstr>The Stage is Set</vt:lpstr>
      <vt:lpstr>PowerPoint Presentation</vt:lpstr>
      <vt:lpstr>The Stage is Set</vt:lpstr>
      <vt:lpstr>The Stage is Set</vt:lpstr>
      <vt:lpstr>The Stage is Set</vt:lpstr>
      <vt:lpstr>The Stage is Set</vt:lpstr>
      <vt:lpstr>PowerPoint Presentation</vt:lpstr>
      <vt:lpstr>The Guns of August</vt:lpstr>
      <vt:lpstr>The Guns of August</vt:lpstr>
      <vt:lpstr>PowerPoint Presentation</vt:lpstr>
      <vt:lpstr>PowerPoint Presentation</vt:lpstr>
      <vt:lpstr>The Guns of August</vt:lpstr>
      <vt:lpstr>The Guns of August</vt:lpstr>
      <vt:lpstr>The Schleiffen Plan</vt:lpstr>
      <vt:lpstr>PowerPoint Presentation</vt:lpstr>
      <vt:lpstr>A New Kind of Conflict</vt:lpstr>
      <vt:lpstr>A New Kind of Conflict</vt:lpstr>
      <vt:lpstr>A New Kind of Conflict</vt:lpstr>
      <vt:lpstr>Trench Warfare</vt:lpstr>
      <vt:lpstr>A New Kind of Conflict</vt:lpstr>
      <vt:lpstr>What Made Trench Warfare Different During WWI?</vt:lpstr>
      <vt:lpstr>What Made Trench Warfare Different During WWI?</vt:lpstr>
      <vt:lpstr>What Made Trench Warfare Different During WWI?</vt:lpstr>
      <vt:lpstr>What Made Trench Warfare Different During WWI?</vt:lpstr>
      <vt:lpstr>What Made Trench Warfare Different During WWI?</vt:lpstr>
      <vt:lpstr>What Made Trench Warfare Different During WWI?</vt:lpstr>
      <vt:lpstr>WWI Technology</vt:lpstr>
      <vt:lpstr>Trench Warfare Activity</vt:lpstr>
      <vt:lpstr>A New Kind of Conflict</vt:lpstr>
      <vt:lpstr>A New Kind of Conflict</vt:lpstr>
      <vt:lpstr>A New Kind of Conflict</vt:lpstr>
      <vt:lpstr>Winning the War</vt:lpstr>
      <vt:lpstr>WWI Map</vt:lpstr>
      <vt:lpstr>Winning the War</vt:lpstr>
      <vt:lpstr>Winning the War</vt:lpstr>
      <vt:lpstr>Making the Peace</vt:lpstr>
      <vt:lpstr>Making the Peace</vt:lpstr>
      <vt:lpstr>Europe Before WWI</vt:lpstr>
      <vt:lpstr>Europe After the Treaty of Versailles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dc:title>
  <dc:creator>DJ Cook</dc:creator>
  <cp:lastModifiedBy>Microsoft Office User</cp:lastModifiedBy>
  <cp:revision>82</cp:revision>
  <cp:lastPrinted>2016-06-20T14:46:13Z</cp:lastPrinted>
  <dcterms:created xsi:type="dcterms:W3CDTF">2009-02-24T15:12:20Z</dcterms:created>
  <dcterms:modified xsi:type="dcterms:W3CDTF">2017-01-18T21:27:48Z</dcterms:modified>
</cp:coreProperties>
</file>